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2"/>
  </p:sldMasterIdLst>
  <p:notesMasterIdLst>
    <p:notesMasterId r:id="rId22"/>
  </p:notesMasterIdLst>
  <p:handoutMasterIdLst>
    <p:handoutMasterId r:id="rId23"/>
  </p:handoutMasterIdLst>
  <p:sldIdLst>
    <p:sldId id="263" r:id="rId3"/>
    <p:sldId id="265" r:id="rId4"/>
    <p:sldId id="264" r:id="rId5"/>
    <p:sldId id="266" r:id="rId6"/>
    <p:sldId id="286" r:id="rId7"/>
    <p:sldId id="267" r:id="rId8"/>
    <p:sldId id="268" r:id="rId9"/>
    <p:sldId id="269" r:id="rId10"/>
    <p:sldId id="284" r:id="rId11"/>
    <p:sldId id="271" r:id="rId12"/>
    <p:sldId id="272" r:id="rId13"/>
    <p:sldId id="283" r:id="rId14"/>
    <p:sldId id="273" r:id="rId15"/>
    <p:sldId id="274" r:id="rId16"/>
    <p:sldId id="275" r:id="rId17"/>
    <p:sldId id="276" r:id="rId18"/>
    <p:sldId id="277" r:id="rId19"/>
    <p:sldId id="278" r:id="rId20"/>
    <p:sldId id="270" r:id="rId21"/>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9" autoAdjust="0"/>
    <p:restoredTop sz="95226" autoAdjust="0"/>
  </p:normalViewPr>
  <p:slideViewPr>
    <p:cSldViewPr snapToGrid="0">
      <p:cViewPr varScale="1">
        <p:scale>
          <a:sx n="108" d="100"/>
          <a:sy n="108" d="100"/>
        </p:scale>
        <p:origin x="216" y="114"/>
      </p:cViewPr>
      <p:guideLst/>
    </p:cSldViewPr>
  </p:slideViewPr>
  <p:outlineViewPr>
    <p:cViewPr>
      <p:scale>
        <a:sx n="33" d="100"/>
        <a:sy n="33" d="100"/>
      </p:scale>
      <p:origin x="0" y="-802"/>
    </p:cViewPr>
  </p:outlineViewPr>
  <p:notesTextViewPr>
    <p:cViewPr>
      <p:scale>
        <a:sx n="1" d="1"/>
        <a:sy n="1" d="1"/>
      </p:scale>
      <p:origin x="0" y="0"/>
    </p:cViewPr>
  </p:notesTextViewPr>
  <p:notesViewPr>
    <p:cSldViewPr snapToGrid="0">
      <p:cViewPr varScale="1">
        <p:scale>
          <a:sx n="58" d="100"/>
          <a:sy n="58" d="100"/>
        </p:scale>
        <p:origin x="246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5F2D93-F412-481D-88BE-CD6AEFE72F05}"/>
              </a:ext>
            </a:extLst>
          </p:cNvPr>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a:extLst>
              <a:ext uri="{FF2B5EF4-FFF2-40B4-BE49-F238E27FC236}">
                <a16:creationId xmlns:a16="http://schemas.microsoft.com/office/drawing/2014/main" id="{F28FC3DA-6C47-400A-8E0B-EFC6BF169AFB}"/>
              </a:ext>
            </a:extLst>
          </p:cNvPr>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4BC61065-8E05-4EB5-A845-DD7B198BC50D}" type="datetimeFigureOut">
              <a:rPr lang="en-US" smtClean="0"/>
              <a:t>6/27/2023</a:t>
            </a:fld>
            <a:endParaRPr lang="en-US" dirty="0"/>
          </a:p>
        </p:txBody>
      </p:sp>
      <p:sp>
        <p:nvSpPr>
          <p:cNvPr id="4" name="Footer Placeholder 3">
            <a:extLst>
              <a:ext uri="{FF2B5EF4-FFF2-40B4-BE49-F238E27FC236}">
                <a16:creationId xmlns:a16="http://schemas.microsoft.com/office/drawing/2014/main" id="{A13077D7-A610-45EA-9431-A679231B2FE0}"/>
              </a:ext>
            </a:extLst>
          </p:cNvPr>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4C7EA2E-41B0-48DD-95F0-B54CA6591321}"/>
              </a:ext>
            </a:extLst>
          </p:cNvPr>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901FE45C-FD05-4B33-A662-C48E4FC87C3A}" type="slidenum">
              <a:rPr lang="en-US" smtClean="0"/>
              <a:t>‹#›</a:t>
            </a:fld>
            <a:endParaRPr lang="en-US" dirty="0"/>
          </a:p>
        </p:txBody>
      </p:sp>
    </p:spTree>
    <p:extLst>
      <p:ext uri="{BB962C8B-B14F-4D97-AF65-F5344CB8AC3E}">
        <p14:creationId xmlns:p14="http://schemas.microsoft.com/office/powerpoint/2010/main" val="306982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42CC8378-9166-48A0-AF76-E3803B993538}" type="datetimeFigureOut">
              <a:rPr lang="en-US" smtClean="0"/>
              <a:t>6/27/2023</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F9EA216E-7FEF-490F-81DE-A17380CF9282}" type="slidenum">
              <a:rPr lang="en-US" smtClean="0"/>
              <a:t>‹#›</a:t>
            </a:fld>
            <a:endParaRPr lang="en-US" dirty="0"/>
          </a:p>
        </p:txBody>
      </p:sp>
    </p:spTree>
    <p:extLst>
      <p:ext uri="{BB962C8B-B14F-4D97-AF65-F5344CB8AC3E}">
        <p14:creationId xmlns:p14="http://schemas.microsoft.com/office/powerpoint/2010/main" val="115761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A216E-7FEF-490F-81DE-A17380CF9282}" type="slidenum">
              <a:rPr lang="en-US" smtClean="0"/>
              <a:t>8</a:t>
            </a:fld>
            <a:endParaRPr lang="en-US" dirty="0"/>
          </a:p>
        </p:txBody>
      </p:sp>
    </p:spTree>
    <p:extLst>
      <p:ext uri="{BB962C8B-B14F-4D97-AF65-F5344CB8AC3E}">
        <p14:creationId xmlns:p14="http://schemas.microsoft.com/office/powerpoint/2010/main" val="150036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A216E-7FEF-490F-81DE-A17380CF9282}" type="slidenum">
              <a:rPr lang="en-US" smtClean="0"/>
              <a:t>13</a:t>
            </a:fld>
            <a:endParaRPr lang="en-US" dirty="0"/>
          </a:p>
        </p:txBody>
      </p:sp>
    </p:spTree>
    <p:extLst>
      <p:ext uri="{BB962C8B-B14F-4D97-AF65-F5344CB8AC3E}">
        <p14:creationId xmlns:p14="http://schemas.microsoft.com/office/powerpoint/2010/main" val="94354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tle 1"/>
          <p:cNvSpPr>
            <a:spLocks noGrp="1"/>
          </p:cNvSpPr>
          <p:nvPr>
            <p:ph type="ctrTitle"/>
          </p:nvPr>
        </p:nvSpPr>
        <p:spPr>
          <a:xfrm>
            <a:off x="949287" y="2560611"/>
            <a:ext cx="10363200" cy="772059"/>
          </a:xfrm>
        </p:spPr>
        <p:txBody>
          <a:bodyPr anchor="b">
            <a:normAutofit/>
          </a:bodyPr>
          <a:lstStyle>
            <a:lvl1pPr algn="l">
              <a:defRPr sz="3200">
                <a:solidFill>
                  <a:schemeClr val="bg1"/>
                </a:solidFill>
              </a:defRPr>
            </a:lvl1pPr>
          </a:lstStyle>
          <a:p>
            <a:endParaRPr lang="en-US" dirty="0"/>
          </a:p>
        </p:txBody>
      </p:sp>
      <p:sp>
        <p:nvSpPr>
          <p:cNvPr id="3" name="Subtitle 2"/>
          <p:cNvSpPr>
            <a:spLocks noGrp="1"/>
          </p:cNvSpPr>
          <p:nvPr>
            <p:ph type="subTitle" idx="1"/>
          </p:nvPr>
        </p:nvSpPr>
        <p:spPr>
          <a:xfrm>
            <a:off x="949287" y="3613442"/>
            <a:ext cx="10363200" cy="561546"/>
          </a:xfrm>
        </p:spPr>
        <p:txBody>
          <a:bodyPr>
            <a:normAutofit/>
          </a:bodyPr>
          <a:lstStyle>
            <a:lvl1pPr marL="0" indent="0" algn="l">
              <a:buNone/>
              <a:defRPr sz="16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p:nvPr>
        </p:nvSpPr>
        <p:spPr>
          <a:xfrm>
            <a:off x="949287" y="4455760"/>
            <a:ext cx="7052732" cy="560387"/>
          </a:xfrm>
          <a:prstGeom prst="rect">
            <a:avLst/>
          </a:prstGeom>
        </p:spPr>
        <p:txBody>
          <a:bodyPr vert="horz" lIns="0" tIns="45720" rIns="0" bIns="45720" rtlCol="0">
            <a:normAutofit/>
          </a:bodyPr>
          <a:lstStyle>
            <a:lvl1pPr marL="60325" indent="0" algn="l" defTabSz="685800" rtl="0" eaLnBrk="1" latinLnBrk="0" hangingPunct="1">
              <a:lnSpc>
                <a:spcPts val="1350"/>
              </a:lnSpc>
              <a:spcBef>
                <a:spcPct val="20000"/>
              </a:spcBef>
              <a:buFont typeface="Arial" pitchFamily="34" charset="0"/>
              <a:buNone/>
              <a:defRPr lang="en-US" sz="1100" b="0" i="0" kern="1200" baseline="0" smtClean="0">
                <a:solidFill>
                  <a:schemeClr val="bg1"/>
                </a:solidFill>
                <a:latin typeface="Century Gothic" panose="020B0502020202020204" pitchFamily="34" charset="0"/>
                <a:ea typeface="+mn-ea"/>
                <a:cs typeface="Arial" pitchFamily="34" charset="0"/>
              </a:defRPr>
            </a:lvl1pPr>
            <a:lvl2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2pPr>
            <a:lvl3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3pPr>
            <a:lvl4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4pPr>
            <a:lvl5pPr marL="0" indent="0" algn="r" defTabSz="685800" rtl="0" eaLnBrk="1" latinLnBrk="0" hangingPunct="1">
              <a:lnSpc>
                <a:spcPts val="1350"/>
              </a:lnSpc>
              <a:spcBef>
                <a:spcPct val="20000"/>
              </a:spcBef>
              <a:buFont typeface="Arial" pitchFamily="34" charset="0"/>
              <a:buNone/>
              <a:defRPr lang="en-US" sz="1500" b="1" i="1" kern="1200" dirty="0" smtClean="0">
                <a:solidFill>
                  <a:schemeClr val="bg1"/>
                </a:solidFill>
                <a:latin typeface="Arial Narrow" pitchFamily="34" charset="0"/>
                <a:ea typeface="+mn-ea"/>
                <a:cs typeface="Arial" pitchFamily="34" charset="0"/>
              </a:defRPr>
            </a:lvl5pPr>
          </a:lstStyle>
          <a:p>
            <a:endParaRPr lang="en-US" dirty="0"/>
          </a:p>
        </p:txBody>
      </p:sp>
      <p:pic>
        <p:nvPicPr>
          <p:cNvPr id="3080" name="Picture 8" descr="MBTA">
            <a:extLst>
              <a:ext uri="{FF2B5EF4-FFF2-40B4-BE49-F238E27FC236}">
                <a16:creationId xmlns:a16="http://schemas.microsoft.com/office/drawing/2014/main" id="{70503A5E-470E-42BC-B35A-86D989A41C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73915" y="6183820"/>
            <a:ext cx="1800225"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7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oto Slide">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6929968" y="0"/>
            <a:ext cx="5262033" cy="6858000"/>
          </a:xfrm>
        </p:spPr>
        <p:txBody>
          <a:bodyPr anchor="ctr" anchorCtr="0"/>
          <a:lstStyle>
            <a:lvl1pPr marL="0" indent="0" algn="ctr">
              <a:buFontTx/>
              <a:buNone/>
              <a:defRPr/>
            </a:lvl1pPr>
          </a:lstStyle>
          <a:p>
            <a:r>
              <a:rPr lang="en-US" dirty="0"/>
              <a:t>Click icon to add picture</a:t>
            </a:r>
          </a:p>
        </p:txBody>
      </p:sp>
      <p:sp>
        <p:nvSpPr>
          <p:cNvPr id="2" name="Title 1"/>
          <p:cNvSpPr>
            <a:spLocks noGrp="1"/>
          </p:cNvSpPr>
          <p:nvPr>
            <p:ph type="title"/>
          </p:nvPr>
        </p:nvSpPr>
        <p:spPr>
          <a:xfrm>
            <a:off x="838201" y="365127"/>
            <a:ext cx="5873097" cy="779463"/>
          </a:xfrm>
        </p:spPr>
        <p:txBody>
          <a:bodyPr/>
          <a:lstStyle/>
          <a:p>
            <a:r>
              <a:rPr lang="en-US"/>
              <a:t>Click to edit Master title style</a:t>
            </a:r>
            <a:endParaRPr lang="en-US" dirty="0"/>
          </a:p>
        </p:txBody>
      </p:sp>
      <p:sp>
        <p:nvSpPr>
          <p:cNvPr id="3" name="Content Placeholder 2"/>
          <p:cNvSpPr>
            <a:spLocks noGrp="1"/>
          </p:cNvSpPr>
          <p:nvPr>
            <p:ph idx="1"/>
          </p:nvPr>
        </p:nvSpPr>
        <p:spPr>
          <a:xfrm>
            <a:off x="838201" y="1324599"/>
            <a:ext cx="5873097" cy="4595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12048" y="5919759"/>
            <a:ext cx="4114800" cy="365125"/>
          </a:xfrm>
        </p:spPr>
        <p:txBody>
          <a:bodyPr/>
          <a:lstStyle/>
          <a:p>
            <a:endParaRPr lang="en-US" dirty="0"/>
          </a:p>
        </p:txBody>
      </p:sp>
      <p:sp>
        <p:nvSpPr>
          <p:cNvPr id="6" name="Slide Number Placeholder 5"/>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146051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hoto with Blue Header">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7654"/>
          <a:stretch/>
        </p:blipFill>
        <p:spPr>
          <a:xfrm>
            <a:off x="1" y="-12309"/>
            <a:ext cx="12191999" cy="2218266"/>
          </a:xfrm>
          <a:prstGeom prst="rect">
            <a:avLst/>
          </a:prstGeom>
        </p:spPr>
      </p:pic>
      <p:sp>
        <p:nvSpPr>
          <p:cNvPr id="7" name="Picture Placeholder 5"/>
          <p:cNvSpPr>
            <a:spLocks noGrp="1"/>
          </p:cNvSpPr>
          <p:nvPr>
            <p:ph type="pic" sz="quarter" idx="13"/>
          </p:nvPr>
        </p:nvSpPr>
        <p:spPr>
          <a:xfrm>
            <a:off x="840376" y="0"/>
            <a:ext cx="3243072" cy="5541264"/>
          </a:xfrm>
        </p:spPr>
        <p:txBody>
          <a:bodyPr anchor="ctr" anchorCtr="0"/>
          <a:lstStyle>
            <a:lvl1pPr marL="0" indent="0" algn="ctr">
              <a:buFontTx/>
              <a:buNone/>
              <a:defRPr/>
            </a:lvl1pPr>
          </a:lstStyle>
          <a:p>
            <a:r>
              <a:rPr lang="en-US" dirty="0"/>
              <a:t>Click icon to add picture</a:t>
            </a:r>
          </a:p>
        </p:txBody>
      </p:sp>
      <p:sp>
        <p:nvSpPr>
          <p:cNvPr id="2" name="Title 1"/>
          <p:cNvSpPr>
            <a:spLocks noGrp="1"/>
          </p:cNvSpPr>
          <p:nvPr>
            <p:ph type="title"/>
          </p:nvPr>
        </p:nvSpPr>
        <p:spPr>
          <a:xfrm>
            <a:off x="4443815" y="809508"/>
            <a:ext cx="7007549" cy="779463"/>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443815" y="2512464"/>
            <a:ext cx="6071616" cy="4432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07845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mage at Top">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1" y="0"/>
            <a:ext cx="12192000" cy="3090672"/>
          </a:xfrm>
        </p:spPr>
        <p:txBody>
          <a:bodyPr anchor="ctr" anchorCtr="0"/>
          <a:lstStyle>
            <a:lvl1pPr marL="0" indent="0" algn="ctr">
              <a:buFontTx/>
              <a:buNone/>
              <a:defRPr/>
            </a:lvl1pPr>
          </a:lstStyle>
          <a:p>
            <a:r>
              <a:rPr lang="en-US" dirty="0"/>
              <a:t>Click icon to add picture</a:t>
            </a:r>
          </a:p>
        </p:txBody>
      </p:sp>
      <p:sp>
        <p:nvSpPr>
          <p:cNvPr id="2" name="Title 1"/>
          <p:cNvSpPr>
            <a:spLocks noGrp="1"/>
          </p:cNvSpPr>
          <p:nvPr>
            <p:ph type="title"/>
          </p:nvPr>
        </p:nvSpPr>
        <p:spPr>
          <a:xfrm>
            <a:off x="826488" y="3258395"/>
            <a:ext cx="10527312" cy="7794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4203102"/>
            <a:ext cx="10515600" cy="1937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88674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Title Side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3394"/>
            <a:ext cx="3932237" cy="1600200"/>
          </a:xfrm>
        </p:spPr>
        <p:txBody>
          <a:bodyPr anchor="t"/>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6573"/>
            <a:ext cx="7008812" cy="4078224"/>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83189" y="4238715"/>
            <a:ext cx="6726177" cy="177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Tree>
    <p:extLst>
      <p:ext uri="{BB962C8B-B14F-4D97-AF65-F5344CB8AC3E}">
        <p14:creationId xmlns:p14="http://schemas.microsoft.com/office/powerpoint/2010/main" val="86168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a:t>Meet Our Team</a:t>
            </a:r>
          </a:p>
        </p:txBody>
      </p:sp>
      <p:sp>
        <p:nvSpPr>
          <p:cNvPr id="3" name="Picture Placeholder 2"/>
          <p:cNvSpPr>
            <a:spLocks noGrp="1"/>
          </p:cNvSpPr>
          <p:nvPr>
            <p:ph type="pic" idx="1"/>
          </p:nvPr>
        </p:nvSpPr>
        <p:spPr>
          <a:xfrm>
            <a:off x="1101005" y="1497618"/>
            <a:ext cx="1591056" cy="1591056"/>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690523" y="1497619"/>
            <a:ext cx="8125463" cy="43733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
        <p:nvSpPr>
          <p:cNvPr id="6" name="Text Placeholder 7"/>
          <p:cNvSpPr>
            <a:spLocks noGrp="1"/>
          </p:cNvSpPr>
          <p:nvPr>
            <p:ph type="body" sz="quarter" idx="13" hasCustomPrompt="1"/>
          </p:nvPr>
        </p:nvSpPr>
        <p:spPr>
          <a:xfrm>
            <a:off x="838200" y="3218344"/>
            <a:ext cx="2116667" cy="344571"/>
          </a:xfrm>
        </p:spPr>
        <p:txBody>
          <a:bodyPr>
            <a:normAutofit/>
          </a:bodyPr>
          <a:lstStyle>
            <a:lvl1pPr marL="0" indent="0" algn="ctr">
              <a:buFontTx/>
              <a:buNone/>
              <a:defRPr sz="1400" b="1"/>
            </a:lvl1pPr>
          </a:lstStyle>
          <a:p>
            <a:pPr lvl="0"/>
            <a:r>
              <a:rPr lang="en-US" dirty="0"/>
              <a:t>Name Here</a:t>
            </a:r>
          </a:p>
        </p:txBody>
      </p:sp>
      <p:cxnSp>
        <p:nvCxnSpPr>
          <p:cNvPr id="8" name="Straight Connector 7"/>
          <p:cNvCxnSpPr/>
          <p:nvPr/>
        </p:nvCxnSpPr>
        <p:spPr>
          <a:xfrm>
            <a:off x="838200" y="3683230"/>
            <a:ext cx="2116667" cy="0"/>
          </a:xfrm>
          <a:prstGeom prst="line">
            <a:avLst/>
          </a:prstGeom>
          <a:ln w="12700">
            <a:solidFill>
              <a:srgbClr val="19A3DD"/>
            </a:solidFill>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4" hasCustomPrompt="1"/>
          </p:nvPr>
        </p:nvSpPr>
        <p:spPr>
          <a:xfrm>
            <a:off x="838200" y="3835882"/>
            <a:ext cx="2116667" cy="1266825"/>
          </a:xfrm>
        </p:spPr>
        <p:txBody>
          <a:bodyPr>
            <a:normAutofit/>
          </a:bodyPr>
          <a:lstStyle>
            <a:lvl1pPr marL="0" indent="0" algn="ctr">
              <a:buFontTx/>
              <a:buNone/>
              <a:defRPr sz="1200">
                <a:solidFill>
                  <a:schemeClr val="bg2">
                    <a:lumMod val="50000"/>
                  </a:schemeClr>
                </a:solidFill>
              </a:defRPr>
            </a:lvl1pPr>
          </a:lstStyle>
          <a:p>
            <a:pPr lvl="0"/>
            <a:r>
              <a:rPr lang="en-US" dirty="0"/>
              <a:t>Contact Info Here</a:t>
            </a:r>
          </a:p>
        </p:txBody>
      </p:sp>
      <p:cxnSp>
        <p:nvCxnSpPr>
          <p:cNvPr id="10" name="Straight Connector 9"/>
          <p:cNvCxnSpPr/>
          <p:nvPr/>
        </p:nvCxnSpPr>
        <p:spPr>
          <a:xfrm>
            <a:off x="3326063" y="1476857"/>
            <a:ext cx="0" cy="378618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970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Office Layout">
    <p:spTree>
      <p:nvGrpSpPr>
        <p:cNvPr id="1" name=""/>
        <p:cNvGrpSpPr/>
        <p:nvPr/>
      </p:nvGrpSpPr>
      <p:grpSpPr>
        <a:xfrm>
          <a:off x="0" y="0"/>
          <a:ext cx="0" cy="0"/>
          <a:chOff x="0" y="0"/>
          <a:chExt cx="0" cy="0"/>
        </a:xfrm>
      </p:grpSpPr>
      <p:sp>
        <p:nvSpPr>
          <p:cNvPr id="7" name="Picture Placeholder 5"/>
          <p:cNvSpPr>
            <a:spLocks noGrp="1"/>
          </p:cNvSpPr>
          <p:nvPr>
            <p:ph type="pic" sz="quarter" idx="13" hasCustomPrompt="1"/>
          </p:nvPr>
        </p:nvSpPr>
        <p:spPr>
          <a:xfrm>
            <a:off x="1" y="0"/>
            <a:ext cx="12192000" cy="1517904"/>
          </a:xfrm>
        </p:spPr>
        <p:txBody>
          <a:bodyPr anchor="ctr" anchorCtr="0"/>
          <a:lstStyle>
            <a:lvl1pPr marL="0" indent="0" algn="ctr">
              <a:buFontTx/>
              <a:buNone/>
              <a:defRPr/>
            </a:lvl1pPr>
          </a:lstStyle>
          <a:p>
            <a:r>
              <a:rPr lang="en-US" dirty="0"/>
              <a:t>Photo</a:t>
            </a:r>
          </a:p>
        </p:txBody>
      </p:sp>
      <p:sp>
        <p:nvSpPr>
          <p:cNvPr id="2" name="Title 1"/>
          <p:cNvSpPr>
            <a:spLocks noGrp="1"/>
          </p:cNvSpPr>
          <p:nvPr>
            <p:ph type="title" hasCustomPrompt="1"/>
          </p:nvPr>
        </p:nvSpPr>
        <p:spPr>
          <a:xfrm>
            <a:off x="826488" y="1677423"/>
            <a:ext cx="4335979" cy="779463"/>
          </a:xfrm>
        </p:spPr>
        <p:txBody>
          <a:bodyPr anchor="t">
            <a:normAutofit/>
          </a:bodyPr>
          <a:lstStyle>
            <a:lvl1pPr>
              <a:defRPr sz="2250"/>
            </a:lvl1pPr>
          </a:lstStyle>
          <a:p>
            <a:r>
              <a:rPr lang="en-US" dirty="0"/>
              <a:t>Office</a:t>
            </a:r>
          </a:p>
        </p:txBody>
      </p:sp>
      <p:sp>
        <p:nvSpPr>
          <p:cNvPr id="6" name="Slide Number Placeholder 5"/>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sp>
        <p:nvSpPr>
          <p:cNvPr id="10" name="Text Placeholder 9"/>
          <p:cNvSpPr>
            <a:spLocks noGrp="1"/>
          </p:cNvSpPr>
          <p:nvPr>
            <p:ph type="body" sz="quarter" idx="15" hasCustomPrompt="1"/>
          </p:nvPr>
        </p:nvSpPr>
        <p:spPr>
          <a:xfrm>
            <a:off x="820089" y="2518340"/>
            <a:ext cx="4341572" cy="1156353"/>
          </a:xfrm>
        </p:spPr>
        <p:txBody>
          <a:bodyPr>
            <a:noAutofit/>
          </a:bodyPr>
          <a:lstStyle>
            <a:lvl1pPr marL="0" indent="0">
              <a:buFontTx/>
              <a:buNone/>
              <a:defRPr sz="1130"/>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Address/Phone</a:t>
            </a:r>
          </a:p>
        </p:txBody>
      </p:sp>
      <p:sp>
        <p:nvSpPr>
          <p:cNvPr id="11" name="Text Placeholder 9"/>
          <p:cNvSpPr>
            <a:spLocks noGrp="1"/>
          </p:cNvSpPr>
          <p:nvPr>
            <p:ph type="body" sz="quarter" idx="16" hasCustomPrompt="1"/>
          </p:nvPr>
        </p:nvSpPr>
        <p:spPr>
          <a:xfrm>
            <a:off x="820089" y="4048040"/>
            <a:ext cx="4341572"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Title</a:t>
            </a:r>
          </a:p>
        </p:txBody>
      </p:sp>
      <p:sp>
        <p:nvSpPr>
          <p:cNvPr id="12" name="Text Placeholder 9"/>
          <p:cNvSpPr>
            <a:spLocks noGrp="1"/>
          </p:cNvSpPr>
          <p:nvPr>
            <p:ph type="body" sz="quarter" idx="17" hasCustomPrompt="1"/>
          </p:nvPr>
        </p:nvSpPr>
        <p:spPr>
          <a:xfrm>
            <a:off x="820089" y="4569333"/>
            <a:ext cx="4341572"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Name/Email</a:t>
            </a:r>
          </a:p>
        </p:txBody>
      </p:sp>
      <p:sp>
        <p:nvSpPr>
          <p:cNvPr id="13" name="Text Placeholder 9"/>
          <p:cNvSpPr>
            <a:spLocks noGrp="1"/>
          </p:cNvSpPr>
          <p:nvPr>
            <p:ph type="body" sz="quarter" idx="18" hasCustomPrompt="1"/>
          </p:nvPr>
        </p:nvSpPr>
        <p:spPr>
          <a:xfrm>
            <a:off x="820089" y="5218810"/>
            <a:ext cx="4341572"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Title</a:t>
            </a:r>
          </a:p>
        </p:txBody>
      </p:sp>
      <p:sp>
        <p:nvSpPr>
          <p:cNvPr id="14" name="Text Placeholder 9"/>
          <p:cNvSpPr>
            <a:spLocks noGrp="1"/>
          </p:cNvSpPr>
          <p:nvPr>
            <p:ph type="body" sz="quarter" idx="19" hasCustomPrompt="1"/>
          </p:nvPr>
        </p:nvSpPr>
        <p:spPr>
          <a:xfrm>
            <a:off x="820089" y="5740103"/>
            <a:ext cx="4341572"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Name/Email</a:t>
            </a:r>
          </a:p>
        </p:txBody>
      </p:sp>
      <p:sp>
        <p:nvSpPr>
          <p:cNvPr id="15" name="Text Placeholder 9"/>
          <p:cNvSpPr>
            <a:spLocks noGrp="1"/>
          </p:cNvSpPr>
          <p:nvPr>
            <p:ph type="body" sz="quarter" idx="20" hasCustomPrompt="1"/>
          </p:nvPr>
        </p:nvSpPr>
        <p:spPr>
          <a:xfrm>
            <a:off x="5707904" y="1673517"/>
            <a:ext cx="5948560" cy="412869"/>
          </a:xfrm>
        </p:spPr>
        <p:txBody>
          <a:bodyPr>
            <a:noAutofit/>
          </a:bodyPr>
          <a:lstStyle>
            <a:lvl1pPr marL="0" indent="0">
              <a:buFontTx/>
              <a:buNone/>
              <a:defRPr sz="16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Title</a:t>
            </a:r>
          </a:p>
        </p:txBody>
      </p:sp>
      <p:sp>
        <p:nvSpPr>
          <p:cNvPr id="16" name="Text Placeholder 9"/>
          <p:cNvSpPr>
            <a:spLocks noGrp="1"/>
          </p:cNvSpPr>
          <p:nvPr>
            <p:ph type="body" sz="quarter" idx="21" hasCustomPrompt="1"/>
          </p:nvPr>
        </p:nvSpPr>
        <p:spPr>
          <a:xfrm>
            <a:off x="5707904" y="2185055"/>
            <a:ext cx="5948560" cy="3967916"/>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Click to add text</a:t>
            </a:r>
          </a:p>
        </p:txBody>
      </p:sp>
      <p:cxnSp>
        <p:nvCxnSpPr>
          <p:cNvPr id="17" name="Straight Connector 16"/>
          <p:cNvCxnSpPr/>
          <p:nvPr/>
        </p:nvCxnSpPr>
        <p:spPr>
          <a:xfrm>
            <a:off x="5428835" y="1937678"/>
            <a:ext cx="12700" cy="3989112"/>
          </a:xfrm>
          <a:prstGeom prst="line">
            <a:avLst/>
          </a:prstGeom>
          <a:ln>
            <a:solidFill>
              <a:srgbClr val="002776"/>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2238113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hree Item Infographic">
    <p:spTree>
      <p:nvGrpSpPr>
        <p:cNvPr id="1" name=""/>
        <p:cNvGrpSpPr/>
        <p:nvPr/>
      </p:nvGrpSpPr>
      <p:grpSpPr>
        <a:xfrm>
          <a:off x="0" y="0"/>
          <a:ext cx="0" cy="0"/>
          <a:chOff x="0" y="0"/>
          <a:chExt cx="0" cy="0"/>
        </a:xfrm>
      </p:grpSpPr>
      <p:sp>
        <p:nvSpPr>
          <p:cNvPr id="6" name="Rectangle 5"/>
          <p:cNvSpPr/>
          <p:nvPr/>
        </p:nvSpPr>
        <p:spPr>
          <a:xfrm>
            <a:off x="896761" y="1742188"/>
            <a:ext cx="2682240" cy="4050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sp>
        <p:nvSpPr>
          <p:cNvPr id="5" name="Text Placeholder 4"/>
          <p:cNvSpPr>
            <a:spLocks noGrp="1"/>
          </p:cNvSpPr>
          <p:nvPr>
            <p:ph type="body" sz="quarter" idx="14" hasCustomPrompt="1"/>
          </p:nvPr>
        </p:nvSpPr>
        <p:spPr>
          <a:xfrm>
            <a:off x="897291" y="2079035"/>
            <a:ext cx="2681711"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4" name="Content Placeholder 3"/>
          <p:cNvSpPr>
            <a:spLocks noGrp="1"/>
          </p:cNvSpPr>
          <p:nvPr>
            <p:ph sz="quarter" idx="20" hasCustomPrompt="1"/>
          </p:nvPr>
        </p:nvSpPr>
        <p:spPr>
          <a:xfrm>
            <a:off x="1002708" y="3147127"/>
            <a:ext cx="2472584" cy="2333135"/>
          </a:xfrm>
        </p:spPr>
        <p:txBody>
          <a:bodyPr/>
          <a:lstStyle>
            <a:lvl1pPr marL="0" indent="0" algn="ctr">
              <a:buFontTx/>
              <a:buNone/>
              <a:defRPr>
                <a:solidFill>
                  <a:schemeClr val="bg1"/>
                </a:solidFill>
              </a:defRPr>
            </a:lvl1pPr>
          </a:lstStyle>
          <a:p>
            <a:pPr lvl="0"/>
            <a:r>
              <a:rPr lang="en-US" dirty="0"/>
              <a:t>Click to add text</a:t>
            </a:r>
          </a:p>
        </p:txBody>
      </p:sp>
      <p:sp>
        <p:nvSpPr>
          <p:cNvPr id="17" name="Rectangle 16"/>
          <p:cNvSpPr/>
          <p:nvPr/>
        </p:nvSpPr>
        <p:spPr>
          <a:xfrm>
            <a:off x="4748065" y="1742188"/>
            <a:ext cx="2682240" cy="4050792"/>
          </a:xfrm>
          <a:prstGeom prst="rect">
            <a:avLst/>
          </a:prstGeom>
          <a:solidFill>
            <a:srgbClr val="3275B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p>
        </p:txBody>
      </p:sp>
      <p:sp>
        <p:nvSpPr>
          <p:cNvPr id="18" name="Text Placeholder 4"/>
          <p:cNvSpPr>
            <a:spLocks noGrp="1"/>
          </p:cNvSpPr>
          <p:nvPr>
            <p:ph type="body" sz="quarter" idx="21" hasCustomPrompt="1"/>
          </p:nvPr>
        </p:nvSpPr>
        <p:spPr>
          <a:xfrm>
            <a:off x="4748595" y="2079035"/>
            <a:ext cx="2681711"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19" name="Content Placeholder 3"/>
          <p:cNvSpPr>
            <a:spLocks noGrp="1"/>
          </p:cNvSpPr>
          <p:nvPr>
            <p:ph sz="quarter" idx="22" hasCustomPrompt="1"/>
          </p:nvPr>
        </p:nvSpPr>
        <p:spPr>
          <a:xfrm>
            <a:off x="4854012" y="3147127"/>
            <a:ext cx="2472584" cy="2333135"/>
          </a:xfrm>
        </p:spPr>
        <p:txBody>
          <a:bodyPr/>
          <a:lstStyle>
            <a:lvl1pPr marL="0" indent="0" algn="ctr">
              <a:buFontTx/>
              <a:buNone/>
              <a:defRPr>
                <a:solidFill>
                  <a:schemeClr val="bg1"/>
                </a:solidFill>
              </a:defRPr>
            </a:lvl1pPr>
          </a:lstStyle>
          <a:p>
            <a:pPr lvl="0"/>
            <a:r>
              <a:rPr lang="en-US" dirty="0"/>
              <a:t>Click to add text</a:t>
            </a:r>
          </a:p>
        </p:txBody>
      </p:sp>
      <p:sp>
        <p:nvSpPr>
          <p:cNvPr id="20" name="Rectangle 19"/>
          <p:cNvSpPr/>
          <p:nvPr/>
        </p:nvSpPr>
        <p:spPr>
          <a:xfrm>
            <a:off x="8736632" y="1742188"/>
            <a:ext cx="2682240" cy="4050792"/>
          </a:xfrm>
          <a:prstGeom prst="rect">
            <a:avLst/>
          </a:prstGeom>
          <a:solidFill>
            <a:srgbClr val="4EA6D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21" name="Text Placeholder 4"/>
          <p:cNvSpPr>
            <a:spLocks noGrp="1"/>
          </p:cNvSpPr>
          <p:nvPr>
            <p:ph type="body" sz="quarter" idx="23" hasCustomPrompt="1"/>
          </p:nvPr>
        </p:nvSpPr>
        <p:spPr>
          <a:xfrm>
            <a:off x="8736633" y="2079035"/>
            <a:ext cx="2681711"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22" name="Content Placeholder 3"/>
          <p:cNvSpPr>
            <a:spLocks noGrp="1"/>
          </p:cNvSpPr>
          <p:nvPr>
            <p:ph sz="quarter" idx="24" hasCustomPrompt="1"/>
          </p:nvPr>
        </p:nvSpPr>
        <p:spPr>
          <a:xfrm>
            <a:off x="8842049" y="3147127"/>
            <a:ext cx="2472584" cy="2333135"/>
          </a:xfrm>
        </p:spPr>
        <p:txBody>
          <a:bodyPr/>
          <a:lstStyle>
            <a:lvl1pPr marL="0" indent="0" algn="ctr">
              <a:buFontTx/>
              <a:buNone/>
              <a:defRPr>
                <a:solidFill>
                  <a:schemeClr val="bg1"/>
                </a:solidFill>
              </a:defRPr>
            </a:lvl1pPr>
          </a:lstStyle>
          <a:p>
            <a:pPr lvl="0"/>
            <a:r>
              <a:rPr lang="en-US" dirty="0"/>
              <a:t>Click to add text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107002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our Item Infographic">
    <p:spTree>
      <p:nvGrpSpPr>
        <p:cNvPr id="1" name=""/>
        <p:cNvGrpSpPr/>
        <p:nvPr/>
      </p:nvGrpSpPr>
      <p:grpSpPr>
        <a:xfrm>
          <a:off x="0" y="0"/>
          <a:ext cx="0" cy="0"/>
          <a:chOff x="0" y="0"/>
          <a:chExt cx="0" cy="0"/>
        </a:xfrm>
      </p:grpSpPr>
      <p:sp>
        <p:nvSpPr>
          <p:cNvPr id="6" name="Rectangle 5"/>
          <p:cNvSpPr/>
          <p:nvPr/>
        </p:nvSpPr>
        <p:spPr>
          <a:xfrm>
            <a:off x="820087" y="1742188"/>
            <a:ext cx="2257564" cy="4050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sp>
        <p:nvSpPr>
          <p:cNvPr id="5" name="Text Placeholder 4"/>
          <p:cNvSpPr>
            <a:spLocks noGrp="1"/>
          </p:cNvSpPr>
          <p:nvPr>
            <p:ph type="body" sz="quarter" idx="14" hasCustomPrompt="1"/>
          </p:nvPr>
        </p:nvSpPr>
        <p:spPr>
          <a:xfrm>
            <a:off x="820534" y="2079035"/>
            <a:ext cx="2257119"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4" name="Content Placeholder 3"/>
          <p:cNvSpPr>
            <a:spLocks noGrp="1"/>
          </p:cNvSpPr>
          <p:nvPr>
            <p:ph sz="quarter" idx="20" hasCustomPrompt="1"/>
          </p:nvPr>
        </p:nvSpPr>
        <p:spPr>
          <a:xfrm>
            <a:off x="892839" y="3147127"/>
            <a:ext cx="2081103" cy="2333135"/>
          </a:xfrm>
        </p:spPr>
        <p:txBody>
          <a:bodyPr/>
          <a:lstStyle>
            <a:lvl1pPr marL="0" indent="0" algn="ctr">
              <a:buFontTx/>
              <a:buNone/>
              <a:defRPr>
                <a:solidFill>
                  <a:schemeClr val="bg1"/>
                </a:solidFill>
              </a:defRPr>
            </a:lvl1pPr>
          </a:lstStyle>
          <a:p>
            <a:pPr lvl="0"/>
            <a:r>
              <a:rPr lang="en-US" dirty="0"/>
              <a:t>Click to add text</a:t>
            </a:r>
          </a:p>
        </p:txBody>
      </p:sp>
      <p:sp>
        <p:nvSpPr>
          <p:cNvPr id="17" name="Rectangle 16"/>
          <p:cNvSpPr/>
          <p:nvPr/>
        </p:nvSpPr>
        <p:spPr>
          <a:xfrm>
            <a:off x="3725282" y="1742188"/>
            <a:ext cx="2257564" cy="4050792"/>
          </a:xfrm>
          <a:prstGeom prst="rect">
            <a:avLst/>
          </a:prstGeom>
          <a:solidFill>
            <a:srgbClr val="8E9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p>
        </p:txBody>
      </p:sp>
      <p:sp>
        <p:nvSpPr>
          <p:cNvPr id="18" name="Text Placeholder 4"/>
          <p:cNvSpPr>
            <a:spLocks noGrp="1"/>
          </p:cNvSpPr>
          <p:nvPr>
            <p:ph type="body" sz="quarter" idx="21" hasCustomPrompt="1"/>
          </p:nvPr>
        </p:nvSpPr>
        <p:spPr>
          <a:xfrm>
            <a:off x="3725729" y="2079035"/>
            <a:ext cx="2257119"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19" name="Content Placeholder 3"/>
          <p:cNvSpPr>
            <a:spLocks noGrp="1"/>
          </p:cNvSpPr>
          <p:nvPr>
            <p:ph sz="quarter" idx="22" hasCustomPrompt="1"/>
          </p:nvPr>
        </p:nvSpPr>
        <p:spPr>
          <a:xfrm>
            <a:off x="3798034" y="3147127"/>
            <a:ext cx="2081103" cy="2333135"/>
          </a:xfrm>
        </p:spPr>
        <p:txBody>
          <a:bodyPr/>
          <a:lstStyle>
            <a:lvl1pPr marL="0" indent="0" algn="ctr">
              <a:buFontTx/>
              <a:buNone/>
              <a:defRPr>
                <a:solidFill>
                  <a:schemeClr val="bg1"/>
                </a:solidFill>
              </a:defRPr>
            </a:lvl1pPr>
          </a:lstStyle>
          <a:p>
            <a:pPr lvl="0"/>
            <a:r>
              <a:rPr lang="en-US" dirty="0"/>
              <a:t>Click to add text</a:t>
            </a:r>
          </a:p>
        </p:txBody>
      </p:sp>
      <p:sp>
        <p:nvSpPr>
          <p:cNvPr id="20" name="Rectangle 19"/>
          <p:cNvSpPr/>
          <p:nvPr/>
        </p:nvSpPr>
        <p:spPr>
          <a:xfrm>
            <a:off x="6630477" y="1742188"/>
            <a:ext cx="2257564" cy="4050792"/>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21" name="Text Placeholder 4"/>
          <p:cNvSpPr>
            <a:spLocks noGrp="1"/>
          </p:cNvSpPr>
          <p:nvPr>
            <p:ph type="body" sz="quarter" idx="23" hasCustomPrompt="1"/>
          </p:nvPr>
        </p:nvSpPr>
        <p:spPr>
          <a:xfrm>
            <a:off x="6630394" y="2079035"/>
            <a:ext cx="2257119"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22" name="Content Placeholder 3"/>
          <p:cNvSpPr>
            <a:spLocks noGrp="1"/>
          </p:cNvSpPr>
          <p:nvPr>
            <p:ph sz="quarter" idx="24" hasCustomPrompt="1"/>
          </p:nvPr>
        </p:nvSpPr>
        <p:spPr>
          <a:xfrm>
            <a:off x="6702699" y="3147127"/>
            <a:ext cx="2081103" cy="2333135"/>
          </a:xfrm>
        </p:spPr>
        <p:txBody>
          <a:bodyPr/>
          <a:lstStyle>
            <a:lvl1pPr marL="0" indent="0" algn="ctr">
              <a:buFontTx/>
              <a:buNone/>
              <a:defRPr>
                <a:solidFill>
                  <a:schemeClr val="bg1"/>
                </a:solidFill>
              </a:defRPr>
            </a:lvl1pPr>
          </a:lstStyle>
          <a:p>
            <a:pPr lvl="0"/>
            <a:r>
              <a:rPr lang="en-US" dirty="0"/>
              <a:t>Click to add text</a:t>
            </a:r>
          </a:p>
        </p:txBody>
      </p:sp>
      <p:sp>
        <p:nvSpPr>
          <p:cNvPr id="14" name="Rectangle 13"/>
          <p:cNvSpPr/>
          <p:nvPr/>
        </p:nvSpPr>
        <p:spPr>
          <a:xfrm>
            <a:off x="9376525" y="1742188"/>
            <a:ext cx="2257564" cy="4050792"/>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15" name="Text Placeholder 4"/>
          <p:cNvSpPr>
            <a:spLocks noGrp="1"/>
          </p:cNvSpPr>
          <p:nvPr>
            <p:ph type="body" sz="quarter" idx="25" hasCustomPrompt="1"/>
          </p:nvPr>
        </p:nvSpPr>
        <p:spPr>
          <a:xfrm>
            <a:off x="9376442" y="2079035"/>
            <a:ext cx="2257119"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23" name="Content Placeholder 3"/>
          <p:cNvSpPr>
            <a:spLocks noGrp="1"/>
          </p:cNvSpPr>
          <p:nvPr>
            <p:ph sz="quarter" idx="26" hasCustomPrompt="1"/>
          </p:nvPr>
        </p:nvSpPr>
        <p:spPr>
          <a:xfrm>
            <a:off x="9448747" y="3147127"/>
            <a:ext cx="2081103" cy="2333135"/>
          </a:xfrm>
        </p:spPr>
        <p:txBody>
          <a:bodyPr/>
          <a:lstStyle>
            <a:lvl1pPr marL="0" indent="0" algn="ctr">
              <a:buFontTx/>
              <a:buNone/>
              <a:defRPr>
                <a:solidFill>
                  <a:schemeClr val="bg1"/>
                </a:solidFill>
              </a:defRPr>
            </a:lvl1pPr>
          </a:lstStyle>
          <a:p>
            <a:pPr lvl="0"/>
            <a:r>
              <a:rPr lang="en-US" dirty="0"/>
              <a:t>Click to add text</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260098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hre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a:t>Edit Master Styles</a:t>
            </a:r>
          </a:p>
        </p:txBody>
      </p:sp>
      <p:sp>
        <p:nvSpPr>
          <p:cNvPr id="20" name="Rectangle 19"/>
          <p:cNvSpPr/>
          <p:nvPr/>
        </p:nvSpPr>
        <p:spPr>
          <a:xfrm>
            <a:off x="4934256" y="3127566"/>
            <a:ext cx="6419545" cy="1243584"/>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21" name="Text Placeholder 4"/>
          <p:cNvSpPr>
            <a:spLocks noGrp="1"/>
          </p:cNvSpPr>
          <p:nvPr>
            <p:ph type="body" sz="quarter" idx="23" hasCustomPrompt="1"/>
          </p:nvPr>
        </p:nvSpPr>
        <p:spPr>
          <a:xfrm>
            <a:off x="5222937" y="3270225"/>
            <a:ext cx="6006168" cy="606752"/>
          </a:xfrm>
          <a:noFill/>
        </p:spPr>
        <p:txBody>
          <a:bodyPr>
            <a:normAutofit/>
          </a:bodyPr>
          <a:lstStyle>
            <a:lvl1pPr marL="0" indent="0" algn="l">
              <a:buFontTx/>
              <a:buNone/>
              <a:defRPr sz="1600" b="1">
                <a:solidFill>
                  <a:schemeClr val="bg1"/>
                </a:solidFill>
              </a:defRPr>
            </a:lvl1pPr>
          </a:lstStyle>
          <a:p>
            <a:pPr lvl="0"/>
            <a:r>
              <a:rPr lang="en-US" dirty="0"/>
              <a:t>Click to add text</a:t>
            </a:r>
          </a:p>
        </p:txBody>
      </p:sp>
      <p:sp>
        <p:nvSpPr>
          <p:cNvPr id="14" name="Rectangle 13"/>
          <p:cNvSpPr/>
          <p:nvPr/>
        </p:nvSpPr>
        <p:spPr>
          <a:xfrm>
            <a:off x="4934256" y="1640793"/>
            <a:ext cx="6419545" cy="1243584"/>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15" name="Text Placeholder 4"/>
          <p:cNvSpPr>
            <a:spLocks noGrp="1"/>
          </p:cNvSpPr>
          <p:nvPr>
            <p:ph type="body" sz="quarter" idx="25" hasCustomPrompt="1"/>
          </p:nvPr>
        </p:nvSpPr>
        <p:spPr>
          <a:xfrm>
            <a:off x="5200651" y="1755450"/>
            <a:ext cx="6028455" cy="606752"/>
          </a:xfrm>
          <a:noFill/>
        </p:spPr>
        <p:txBody>
          <a:bodyPr>
            <a:normAutofit/>
          </a:bodyPr>
          <a:lstStyle>
            <a:lvl1pPr marL="0" indent="0" algn="l">
              <a:buFontTx/>
              <a:buNone/>
              <a:defRPr sz="1600" b="1">
                <a:solidFill>
                  <a:schemeClr val="bg1"/>
                </a:solidFill>
              </a:defRPr>
            </a:lvl1pPr>
          </a:lstStyle>
          <a:p>
            <a:pPr lvl="0"/>
            <a:r>
              <a:rPr lang="en-US" dirty="0"/>
              <a:t>Click to add text</a:t>
            </a:r>
          </a:p>
        </p:txBody>
      </p:sp>
      <p:sp>
        <p:nvSpPr>
          <p:cNvPr id="24" name="Rectangle 23"/>
          <p:cNvSpPr/>
          <p:nvPr/>
        </p:nvSpPr>
        <p:spPr>
          <a:xfrm rot="5400000">
            <a:off x="7524443" y="2153979"/>
            <a:ext cx="1239171" cy="6419545"/>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 Placeholder 2"/>
          <p:cNvSpPr>
            <a:spLocks noGrp="1"/>
          </p:cNvSpPr>
          <p:nvPr>
            <p:ph type="body" idx="13" hasCustomPrompt="1"/>
          </p:nvPr>
        </p:nvSpPr>
        <p:spPr>
          <a:xfrm>
            <a:off x="5200651" y="4895504"/>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59572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our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a:t>Edit Master Styles</a:t>
            </a:r>
          </a:p>
        </p:txBody>
      </p:sp>
      <p:sp>
        <p:nvSpPr>
          <p:cNvPr id="12" name="Rectangle 11"/>
          <p:cNvSpPr/>
          <p:nvPr/>
        </p:nvSpPr>
        <p:spPr>
          <a:xfrm rot="5400000">
            <a:off x="7793255" y="1890607"/>
            <a:ext cx="930344" cy="6432807"/>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p:nvSpPr>
        <p:spPr>
          <a:xfrm rot="5400000">
            <a:off x="7799781" y="844150"/>
            <a:ext cx="930344" cy="6432807"/>
          </a:xfrm>
          <a:prstGeom prst="rect">
            <a:avLst/>
          </a:prstGeom>
          <a:solidFill>
            <a:srgbClr val="A4D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p:nvSpPr>
        <p:spPr>
          <a:xfrm rot="5400000">
            <a:off x="7799781" y="-193029"/>
            <a:ext cx="930344" cy="6432807"/>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p:nvSpPr>
        <p:spPr>
          <a:xfrm rot="5400000">
            <a:off x="7793152" y="-1225729"/>
            <a:ext cx="930344" cy="6419551"/>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 Placeholder 2"/>
          <p:cNvSpPr>
            <a:spLocks noGrp="1"/>
          </p:cNvSpPr>
          <p:nvPr>
            <p:ph type="body" idx="11" hasCustomPrompt="1"/>
          </p:nvPr>
        </p:nvSpPr>
        <p:spPr>
          <a:xfrm>
            <a:off x="5314946" y="1679059"/>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2" name="Text Placeholder 2"/>
          <p:cNvSpPr>
            <a:spLocks noGrp="1"/>
          </p:cNvSpPr>
          <p:nvPr>
            <p:ph type="body" idx="15" hasCustomPrompt="1"/>
          </p:nvPr>
        </p:nvSpPr>
        <p:spPr>
          <a:xfrm>
            <a:off x="5314946" y="2720123"/>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3" name="Text Placeholder 2"/>
          <p:cNvSpPr>
            <a:spLocks noGrp="1"/>
          </p:cNvSpPr>
          <p:nvPr>
            <p:ph type="body" idx="13" hasCustomPrompt="1"/>
          </p:nvPr>
        </p:nvSpPr>
        <p:spPr>
          <a:xfrm>
            <a:off x="5314946" y="3766580"/>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6" name="Text Placeholder 2"/>
          <p:cNvSpPr>
            <a:spLocks noGrp="1"/>
          </p:cNvSpPr>
          <p:nvPr>
            <p:ph type="body" idx="16" hasCustomPrompt="1"/>
          </p:nvPr>
        </p:nvSpPr>
        <p:spPr>
          <a:xfrm>
            <a:off x="5314946" y="4795566"/>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9156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46927"/>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012054"/>
            <a:ext cx="10515600" cy="4978859"/>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583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Fiv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a:t>Edit Master Styles</a:t>
            </a:r>
          </a:p>
        </p:txBody>
      </p:sp>
      <p:sp>
        <p:nvSpPr>
          <p:cNvPr id="14" name="Rectangle 13"/>
          <p:cNvSpPr/>
          <p:nvPr/>
        </p:nvSpPr>
        <p:spPr>
          <a:xfrm rot="5400000">
            <a:off x="7861153" y="2204098"/>
            <a:ext cx="794342" cy="6419547"/>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rot="5400000">
            <a:off x="7864521" y="1352496"/>
            <a:ext cx="794342" cy="6426283"/>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p:nvSpPr>
        <p:spPr>
          <a:xfrm rot="5400000">
            <a:off x="7857890" y="511733"/>
            <a:ext cx="794342" cy="6426075"/>
          </a:xfrm>
          <a:prstGeom prst="rect">
            <a:avLst/>
          </a:prstGeom>
          <a:solidFill>
            <a:srgbClr val="4EA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rot="5400000">
            <a:off x="7864521" y="-340833"/>
            <a:ext cx="794342" cy="6439335"/>
          </a:xfrm>
          <a:prstGeom prst="rect">
            <a:avLst/>
          </a:prstGeom>
          <a:solidFill>
            <a:srgbClr val="8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p:cNvSpPr/>
          <p:nvPr/>
        </p:nvSpPr>
        <p:spPr>
          <a:xfrm rot="5400000">
            <a:off x="7857892" y="-1175073"/>
            <a:ext cx="794342" cy="6426076"/>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 Placeholder 2"/>
          <p:cNvSpPr>
            <a:spLocks noGrp="1"/>
          </p:cNvSpPr>
          <p:nvPr>
            <p:ph type="body" idx="11" hasCustomPrompt="1"/>
          </p:nvPr>
        </p:nvSpPr>
        <p:spPr>
          <a:xfrm>
            <a:off x="5314947" y="1786910"/>
            <a:ext cx="6028455" cy="481750"/>
          </a:xfrm>
        </p:spPr>
        <p:txBody>
          <a:bodyPr anchor="t">
            <a:noAutofit/>
          </a:bodyPr>
          <a:lstStyle>
            <a:lvl1pPr marL="0" indent="0" algn="l">
              <a:lnSpc>
                <a:spcPct val="1000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7" name="Text Placeholder 2"/>
          <p:cNvSpPr>
            <a:spLocks noGrp="1"/>
          </p:cNvSpPr>
          <p:nvPr>
            <p:ph type="body" idx="15" hasCustomPrompt="1"/>
          </p:nvPr>
        </p:nvSpPr>
        <p:spPr>
          <a:xfrm>
            <a:off x="5314947" y="2637206"/>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a:t>Click to add text</a:t>
            </a:r>
          </a:p>
        </p:txBody>
      </p:sp>
      <p:sp>
        <p:nvSpPr>
          <p:cNvPr id="28" name="Text Placeholder 2"/>
          <p:cNvSpPr>
            <a:spLocks noGrp="1"/>
          </p:cNvSpPr>
          <p:nvPr>
            <p:ph type="body" idx="13" hasCustomPrompt="1"/>
          </p:nvPr>
        </p:nvSpPr>
        <p:spPr>
          <a:xfrm>
            <a:off x="5314947" y="3480369"/>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a:t>Click to add text</a:t>
            </a:r>
          </a:p>
        </p:txBody>
      </p:sp>
      <p:sp>
        <p:nvSpPr>
          <p:cNvPr id="29" name="Text Placeholder 2"/>
          <p:cNvSpPr>
            <a:spLocks noGrp="1"/>
          </p:cNvSpPr>
          <p:nvPr>
            <p:ph type="body" idx="16" hasCustomPrompt="1"/>
          </p:nvPr>
        </p:nvSpPr>
        <p:spPr>
          <a:xfrm>
            <a:off x="5314947" y="4318940"/>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a:t>Click to add text</a:t>
            </a:r>
          </a:p>
        </p:txBody>
      </p:sp>
      <p:sp>
        <p:nvSpPr>
          <p:cNvPr id="30" name="Text Placeholder 2"/>
          <p:cNvSpPr>
            <a:spLocks noGrp="1"/>
          </p:cNvSpPr>
          <p:nvPr>
            <p:ph type="body" idx="17" hasCustomPrompt="1"/>
          </p:nvPr>
        </p:nvSpPr>
        <p:spPr>
          <a:xfrm>
            <a:off x="5314947" y="5180698"/>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a:t>Click to add text</a:t>
            </a: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23887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Centere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700"/>
            </a:lvl1pPr>
          </a:lstStyle>
          <a:p>
            <a:r>
              <a:rPr lang="en-US" dirty="0"/>
              <a:t>Slide Title</a:t>
            </a:r>
          </a:p>
        </p:txBody>
      </p:sp>
      <p:sp>
        <p:nvSpPr>
          <p:cNvPr id="6" name="Slide Number Placeholder 5"/>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
        <p:nvSpPr>
          <p:cNvPr id="7" name="Text Placeholder 6"/>
          <p:cNvSpPr>
            <a:spLocks noGrp="1"/>
          </p:cNvSpPr>
          <p:nvPr>
            <p:ph type="body" sz="quarter" idx="13" hasCustomPrompt="1"/>
          </p:nvPr>
        </p:nvSpPr>
        <p:spPr>
          <a:xfrm>
            <a:off x="838200" y="1295400"/>
            <a:ext cx="10515600" cy="1106488"/>
          </a:xfrm>
        </p:spPr>
        <p:txBody>
          <a:bodyPr>
            <a:normAutofit/>
          </a:bodyPr>
          <a:lstStyle>
            <a:lvl1pPr marL="0" indent="0" algn="ctr">
              <a:buFontTx/>
              <a:buNone/>
              <a:defRPr sz="1800">
                <a:solidFill>
                  <a:srgbClr val="012169"/>
                </a:solidFill>
                <a:latin typeface="Century Gothic" panose="020B0502020202020204" pitchFamily="34" charset="0"/>
              </a:defRPr>
            </a:lvl1pPr>
          </a:lstStyle>
          <a:p>
            <a:pPr lvl="0"/>
            <a:r>
              <a:rPr lang="en-US" dirty="0"/>
              <a:t>Subtitle</a:t>
            </a:r>
          </a:p>
        </p:txBody>
      </p:sp>
    </p:spTree>
    <p:extLst>
      <p:ext uri="{BB962C8B-B14F-4D97-AF65-F5344CB8AC3E}">
        <p14:creationId xmlns:p14="http://schemas.microsoft.com/office/powerpoint/2010/main" val="12705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324600"/>
            <a:ext cx="10515600" cy="580401"/>
          </a:xfrm>
        </p:spPr>
        <p:txBody>
          <a:bodyPr/>
          <a:lstStyle>
            <a:lvl1pPr marL="0" indent="0">
              <a:buFontTx/>
              <a:buNone/>
              <a:defRPr b="1">
                <a:solidFill>
                  <a:srgbClr val="012169"/>
                </a:solidFill>
                <a:latin typeface="Arial Narrow" panose="020B060602020203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
        <p:nvSpPr>
          <p:cNvPr id="7" name="Chart Placeholder 6"/>
          <p:cNvSpPr>
            <a:spLocks noGrp="1"/>
          </p:cNvSpPr>
          <p:nvPr>
            <p:ph type="chart" sz="quarter" idx="13"/>
          </p:nvPr>
        </p:nvSpPr>
        <p:spPr>
          <a:xfrm>
            <a:off x="838200" y="2466976"/>
            <a:ext cx="10515600" cy="3638549"/>
          </a:xfrm>
        </p:spPr>
        <p:txBody>
          <a:bodyPr/>
          <a:lstStyle>
            <a:lvl1pPr marL="0" indent="0">
              <a:buFontTx/>
              <a:buNone/>
              <a:defRPr/>
            </a:lvl1pPr>
          </a:lstStyle>
          <a:p>
            <a:r>
              <a:rPr lang="en-US" dirty="0"/>
              <a:t>Click icon to add chart</a:t>
            </a:r>
          </a:p>
        </p:txBody>
      </p:sp>
      <p:sp>
        <p:nvSpPr>
          <p:cNvPr id="9" name="Text Placeholder 8"/>
          <p:cNvSpPr>
            <a:spLocks noGrp="1"/>
          </p:cNvSpPr>
          <p:nvPr>
            <p:ph type="body" sz="quarter" idx="14" hasCustomPrompt="1"/>
          </p:nvPr>
        </p:nvSpPr>
        <p:spPr>
          <a:xfrm>
            <a:off x="838200" y="1981201"/>
            <a:ext cx="10515600" cy="409575"/>
          </a:xfrm>
        </p:spPr>
        <p:txBody>
          <a:bodyPr>
            <a:normAutofit/>
          </a:bodyPr>
          <a:lstStyle>
            <a:lvl1pPr marL="0" indent="0">
              <a:buFontTx/>
              <a:buNone/>
              <a:defRPr sz="1350" b="1" baseline="0"/>
            </a:lvl1pPr>
          </a:lstStyle>
          <a:p>
            <a:pPr lvl="0"/>
            <a:r>
              <a:rPr lang="en-US" dirty="0"/>
              <a:t>Chart Title</a:t>
            </a:r>
          </a:p>
        </p:txBody>
      </p:sp>
    </p:spTree>
    <p:extLst>
      <p:ext uri="{BB962C8B-B14F-4D97-AF65-F5344CB8AC3E}">
        <p14:creationId xmlns:p14="http://schemas.microsoft.com/office/powerpoint/2010/main" val="1984245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2176240"/>
            <a:ext cx="10363200" cy="772059"/>
          </a:xfrm>
        </p:spPr>
        <p:txBody>
          <a:bodyPr anchor="b">
            <a:normAutofit/>
          </a:bodyPr>
          <a:lstStyle>
            <a:lvl1pPr algn="ctr">
              <a:defRPr sz="3200">
                <a:solidFill>
                  <a:schemeClr val="bg1"/>
                </a:solidFill>
              </a:defRPr>
            </a:lvl1pPr>
          </a:lstStyle>
          <a:p>
            <a:r>
              <a:rPr lang="en-US" dirty="0"/>
              <a:t>Section Title</a:t>
            </a:r>
          </a:p>
        </p:txBody>
      </p:sp>
      <p:sp>
        <p:nvSpPr>
          <p:cNvPr id="3" name="Subtitle 2"/>
          <p:cNvSpPr>
            <a:spLocks noGrp="1"/>
          </p:cNvSpPr>
          <p:nvPr>
            <p:ph type="subTitle" idx="1"/>
          </p:nvPr>
        </p:nvSpPr>
        <p:spPr>
          <a:xfrm>
            <a:off x="914400" y="3103396"/>
            <a:ext cx="10363200" cy="561546"/>
          </a:xfrm>
        </p:spPr>
        <p:txBody>
          <a:bodyPr>
            <a:normAutofit/>
          </a:bodyPr>
          <a:lstStyle>
            <a:lvl1pPr marL="0" indent="0" algn="ctr">
              <a:buNone/>
              <a:defRPr sz="18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6459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io Slide with Social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a:t>Bio Slide Sample</a:t>
            </a:r>
          </a:p>
        </p:txBody>
      </p:sp>
      <p:sp>
        <p:nvSpPr>
          <p:cNvPr id="3" name="Picture Placeholder 2"/>
          <p:cNvSpPr>
            <a:spLocks noGrp="1"/>
          </p:cNvSpPr>
          <p:nvPr>
            <p:ph type="pic" idx="1" hasCustomPrompt="1"/>
          </p:nvPr>
        </p:nvSpPr>
        <p:spPr>
          <a:xfrm>
            <a:off x="839787" y="1994838"/>
            <a:ext cx="2148840" cy="2148840"/>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dirty="0">
                <a:latin typeface="+mn-lt"/>
                <a:cs typeface="+mn-cs"/>
              </a:defRPr>
            </a:lvl1pPr>
          </a:lstStyle>
          <a:p>
            <a:pPr marL="0" lvl="0" indent="0" algn="ctr" defTabSz="685800">
              <a:lnSpc>
                <a:spcPts val="2200"/>
              </a:lnSpc>
              <a:spcBef>
                <a:spcPct val="20000"/>
              </a:spcBef>
              <a:buClr>
                <a:srgbClr val="19A3DD"/>
              </a:buClr>
              <a:buNone/>
            </a:pPr>
            <a:r>
              <a:rPr lang="en-US" dirty="0"/>
              <a:t>Insert Photo Here</a:t>
            </a:r>
          </a:p>
        </p:txBody>
      </p:sp>
      <p:sp>
        <p:nvSpPr>
          <p:cNvPr id="4" name="Text Placeholder 3"/>
          <p:cNvSpPr>
            <a:spLocks noGrp="1"/>
          </p:cNvSpPr>
          <p:nvPr>
            <p:ph type="body" sz="half" idx="2" hasCustomPrompt="1"/>
          </p:nvPr>
        </p:nvSpPr>
        <p:spPr>
          <a:xfrm>
            <a:off x="3606801" y="1994841"/>
            <a:ext cx="8209185" cy="1632915"/>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lvl="0"/>
            <a:endParaRPr lang="en-US" dirty="0"/>
          </a:p>
        </p:txBody>
      </p:sp>
      <p:sp>
        <p:nvSpPr>
          <p:cNvPr id="7" name="Slide Number Placeholder 6"/>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
        <p:nvSpPr>
          <p:cNvPr id="6" name="Text Placeholder 7"/>
          <p:cNvSpPr>
            <a:spLocks noGrp="1"/>
          </p:cNvSpPr>
          <p:nvPr>
            <p:ph type="body" sz="quarter" idx="13" hasCustomPrompt="1"/>
          </p:nvPr>
        </p:nvSpPr>
        <p:spPr>
          <a:xfrm>
            <a:off x="838199" y="1497619"/>
            <a:ext cx="4813300" cy="344571"/>
          </a:xfrm>
        </p:spPr>
        <p:txBody>
          <a:bodyPr>
            <a:normAutofit/>
          </a:bodyPr>
          <a:lstStyle>
            <a:lvl1pPr marL="0" indent="0" algn="l">
              <a:buFontTx/>
              <a:buNone/>
              <a:defRPr sz="1400" b="1"/>
            </a:lvl1pPr>
          </a:lstStyle>
          <a:p>
            <a:pPr lvl="0"/>
            <a:r>
              <a:rPr lang="en-US" dirty="0"/>
              <a:t>Insert Name Here</a:t>
            </a:r>
          </a:p>
        </p:txBody>
      </p:sp>
      <p:sp>
        <p:nvSpPr>
          <p:cNvPr id="9" name="Text Placeholder 11"/>
          <p:cNvSpPr>
            <a:spLocks noGrp="1"/>
          </p:cNvSpPr>
          <p:nvPr>
            <p:ph type="body" sz="quarter" idx="14" hasCustomPrompt="1"/>
          </p:nvPr>
        </p:nvSpPr>
        <p:spPr>
          <a:xfrm>
            <a:off x="838200" y="4219575"/>
            <a:ext cx="2116667" cy="1651386"/>
          </a:xfrm>
        </p:spPr>
        <p:txBody>
          <a:bodyPr>
            <a:normAutofit/>
          </a:bodyPr>
          <a:lstStyle>
            <a:lvl1pPr marL="0" indent="0" algn="l">
              <a:buFontTx/>
              <a:buNone/>
              <a:defRPr sz="980" baseline="0">
                <a:solidFill>
                  <a:schemeClr val="bg2">
                    <a:lumMod val="50000"/>
                  </a:schemeClr>
                </a:solidFill>
                <a:latin typeface="Century Gothic" panose="020B0502020202020204" pitchFamily="34" charset="0"/>
              </a:defRPr>
            </a:lvl1pPr>
          </a:lstStyle>
          <a:p>
            <a:pPr lvl="0"/>
            <a:r>
              <a:rPr lang="en-US" dirty="0"/>
              <a:t>Name</a:t>
            </a:r>
          </a:p>
          <a:p>
            <a:pPr lvl="0"/>
            <a:r>
              <a:rPr lang="en-US" dirty="0"/>
              <a:t>Title</a:t>
            </a:r>
          </a:p>
          <a:p>
            <a:pPr lvl="0"/>
            <a:r>
              <a:rPr lang="en-US" dirty="0"/>
              <a:t>Phone</a:t>
            </a:r>
          </a:p>
          <a:p>
            <a:pPr lvl="0"/>
            <a:r>
              <a:rPr lang="en-US" dirty="0"/>
              <a:t>Email</a:t>
            </a:r>
          </a:p>
          <a:p>
            <a:pPr lvl="0"/>
            <a:r>
              <a:rPr lang="en-US" dirty="0"/>
              <a:t>City, State</a:t>
            </a:r>
          </a:p>
        </p:txBody>
      </p:sp>
      <p:sp>
        <p:nvSpPr>
          <p:cNvPr id="10" name="Text Placeholder 3"/>
          <p:cNvSpPr>
            <a:spLocks noGrp="1"/>
          </p:cNvSpPr>
          <p:nvPr>
            <p:ph type="body" sz="half" idx="15" hasCustomPrompt="1"/>
          </p:nvPr>
        </p:nvSpPr>
        <p:spPr>
          <a:xfrm>
            <a:off x="36957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Practice</a:t>
            </a:r>
          </a:p>
          <a:p>
            <a:pPr lvl="0"/>
            <a:endParaRPr lang="en-US" dirty="0"/>
          </a:p>
        </p:txBody>
      </p:sp>
      <p:sp>
        <p:nvSpPr>
          <p:cNvPr id="11" name="Text Placeholder 3"/>
          <p:cNvSpPr>
            <a:spLocks noGrp="1"/>
          </p:cNvSpPr>
          <p:nvPr>
            <p:ph type="body" sz="half" idx="16" hasCustomPrompt="1"/>
          </p:nvPr>
        </p:nvSpPr>
        <p:spPr>
          <a:xfrm>
            <a:off x="37084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a:p>
            <a:pPr lvl="0"/>
            <a:r>
              <a:rPr lang="en-US" dirty="0"/>
              <a:t>List</a:t>
            </a:r>
          </a:p>
          <a:p>
            <a:pPr lvl="0"/>
            <a:r>
              <a:rPr lang="en-US" dirty="0"/>
              <a:t>List</a:t>
            </a:r>
          </a:p>
          <a:p>
            <a:pPr lvl="0"/>
            <a:endParaRPr lang="en-US" dirty="0"/>
          </a:p>
        </p:txBody>
      </p:sp>
      <p:sp>
        <p:nvSpPr>
          <p:cNvPr id="12" name="Text Placeholder 3"/>
          <p:cNvSpPr>
            <a:spLocks noGrp="1"/>
          </p:cNvSpPr>
          <p:nvPr>
            <p:ph type="body" sz="half" idx="17" hasCustomPrompt="1"/>
          </p:nvPr>
        </p:nvSpPr>
        <p:spPr>
          <a:xfrm>
            <a:off x="65151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Education</a:t>
            </a:r>
          </a:p>
          <a:p>
            <a:pPr lvl="0"/>
            <a:endParaRPr lang="en-US" dirty="0"/>
          </a:p>
        </p:txBody>
      </p:sp>
      <p:sp>
        <p:nvSpPr>
          <p:cNvPr id="13" name="Text Placeholder 3"/>
          <p:cNvSpPr>
            <a:spLocks noGrp="1"/>
          </p:cNvSpPr>
          <p:nvPr>
            <p:ph type="body" sz="half" idx="18" hasCustomPrompt="1"/>
          </p:nvPr>
        </p:nvSpPr>
        <p:spPr>
          <a:xfrm>
            <a:off x="65278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a:p>
            <a:pPr lvl="0"/>
            <a:r>
              <a:rPr lang="en-US" dirty="0"/>
              <a:t>List</a:t>
            </a:r>
          </a:p>
          <a:p>
            <a:pPr lvl="0"/>
            <a:r>
              <a:rPr lang="en-US" dirty="0"/>
              <a:t>List</a:t>
            </a:r>
          </a:p>
          <a:p>
            <a:pPr lvl="0"/>
            <a:endParaRPr lang="en-US" dirty="0"/>
          </a:p>
        </p:txBody>
      </p:sp>
      <p:sp>
        <p:nvSpPr>
          <p:cNvPr id="14" name="Text Placeholder 3"/>
          <p:cNvSpPr>
            <a:spLocks noGrp="1"/>
          </p:cNvSpPr>
          <p:nvPr>
            <p:ph type="body" sz="half" idx="19" hasCustomPrompt="1"/>
          </p:nvPr>
        </p:nvSpPr>
        <p:spPr>
          <a:xfrm>
            <a:off x="93345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Bar Admission</a:t>
            </a:r>
          </a:p>
          <a:p>
            <a:pPr lvl="0"/>
            <a:endParaRPr lang="en-US" dirty="0"/>
          </a:p>
        </p:txBody>
      </p:sp>
      <p:sp>
        <p:nvSpPr>
          <p:cNvPr id="15" name="Text Placeholder 3"/>
          <p:cNvSpPr>
            <a:spLocks noGrp="1"/>
          </p:cNvSpPr>
          <p:nvPr>
            <p:ph type="body" sz="half" idx="20" hasCustomPrompt="1"/>
          </p:nvPr>
        </p:nvSpPr>
        <p:spPr>
          <a:xfrm>
            <a:off x="93472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a:p>
            <a:pPr lvl="0"/>
            <a:r>
              <a:rPr lang="en-US" dirty="0"/>
              <a:t>List</a:t>
            </a:r>
          </a:p>
          <a:p>
            <a:pPr lvl="0"/>
            <a:r>
              <a:rPr lang="en-US" dirty="0"/>
              <a:t>List</a:t>
            </a:r>
          </a:p>
          <a:p>
            <a:pPr lvl="0"/>
            <a:endParaRPr lang="en-US" dirty="0"/>
          </a:p>
        </p:txBody>
      </p:sp>
      <p:cxnSp>
        <p:nvCxnSpPr>
          <p:cNvPr id="16" name="Straight Connector 15"/>
          <p:cNvCxnSpPr/>
          <p:nvPr/>
        </p:nvCxnSpPr>
        <p:spPr>
          <a:xfrm rot="5400000" flipH="1" flipV="1">
            <a:off x="2734372"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5579173"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8385875"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7629" y="3719252"/>
            <a:ext cx="364331" cy="364331"/>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510" y="3727606"/>
            <a:ext cx="342900" cy="342900"/>
          </a:xfrm>
          <a:prstGeom prst="rect">
            <a:avLst/>
          </a:prstGeom>
        </p:spPr>
      </p:pic>
      <p:sp>
        <p:nvSpPr>
          <p:cNvPr id="21" name="Text Placeholder 8"/>
          <p:cNvSpPr>
            <a:spLocks noGrp="1"/>
          </p:cNvSpPr>
          <p:nvPr>
            <p:ph type="body" sz="quarter" idx="23" hasCustomPrompt="1"/>
          </p:nvPr>
        </p:nvSpPr>
        <p:spPr>
          <a:xfrm>
            <a:off x="4049864" y="3727605"/>
            <a:ext cx="2894275" cy="337470"/>
          </a:xfrm>
        </p:spPr>
        <p:txBody>
          <a:bodyPr>
            <a:normAutofit/>
          </a:bodyPr>
          <a:lstStyle>
            <a:lvl1pPr marL="0" indent="0">
              <a:buFontTx/>
              <a:buNone/>
              <a:defRPr sz="1050">
                <a:latin typeface="Century Gothic" panose="020B0502020202020204" pitchFamily="34" charset="0"/>
              </a:defRPr>
            </a:lvl1pPr>
          </a:lstStyle>
          <a:p>
            <a:pPr lvl="0"/>
            <a:r>
              <a:rPr lang="en-US" dirty="0"/>
              <a:t>Twitter URL</a:t>
            </a:r>
          </a:p>
        </p:txBody>
      </p:sp>
      <p:sp>
        <p:nvSpPr>
          <p:cNvPr id="22" name="Text Placeholder 8"/>
          <p:cNvSpPr>
            <a:spLocks noGrp="1"/>
          </p:cNvSpPr>
          <p:nvPr>
            <p:ph type="body" sz="quarter" idx="24" hasCustomPrompt="1"/>
          </p:nvPr>
        </p:nvSpPr>
        <p:spPr>
          <a:xfrm>
            <a:off x="8357605" y="3736649"/>
            <a:ext cx="2889504" cy="328427"/>
          </a:xfrm>
        </p:spPr>
        <p:txBody>
          <a:bodyPr>
            <a:normAutofit/>
          </a:bodyPr>
          <a:lstStyle>
            <a:lvl1pPr marL="0" indent="0">
              <a:buFontTx/>
              <a:buNone/>
              <a:defRPr sz="1050">
                <a:latin typeface="Century Gothic" panose="020B0502020202020204" pitchFamily="34" charset="0"/>
              </a:defRPr>
            </a:lvl1pPr>
          </a:lstStyle>
          <a:p>
            <a:pPr lvl="0"/>
            <a:r>
              <a:rPr lang="en-US" dirty="0"/>
              <a:t>LinkedIn URL</a:t>
            </a:r>
          </a:p>
        </p:txBody>
      </p:sp>
    </p:spTree>
    <p:extLst>
      <p:ext uri="{BB962C8B-B14F-4D97-AF65-F5344CB8AC3E}">
        <p14:creationId xmlns:p14="http://schemas.microsoft.com/office/powerpoint/2010/main" val="3584918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13077"/>
            <a:ext cx="10515600" cy="779463"/>
          </a:xfrm>
        </p:spPr>
        <p:txBody>
          <a:bodyPr>
            <a:normAutofit/>
          </a:bodyPr>
          <a:lstStyle>
            <a:lvl1pPr algn="l">
              <a:defRPr sz="2700" b="1"/>
            </a:lvl1pPr>
          </a:lstStyle>
          <a:p>
            <a:r>
              <a:rPr lang="en-US" dirty="0"/>
              <a:t>Questions?</a:t>
            </a:r>
          </a:p>
        </p:txBody>
      </p:sp>
      <p:sp>
        <p:nvSpPr>
          <p:cNvPr id="6" name="Slide Number Placeholder 5"/>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Tree>
    <p:extLst>
      <p:ext uri="{BB962C8B-B14F-4D97-AF65-F5344CB8AC3E}">
        <p14:creationId xmlns:p14="http://schemas.microsoft.com/office/powerpoint/2010/main" val="2702388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13077"/>
            <a:ext cx="10515600" cy="779463"/>
          </a:xfrm>
        </p:spPr>
        <p:txBody>
          <a:bodyPr>
            <a:normAutofit/>
          </a:bodyPr>
          <a:lstStyle>
            <a:lvl1pPr algn="l">
              <a:defRPr sz="2700" b="1"/>
            </a:lvl1pPr>
          </a:lstStyle>
          <a:p>
            <a:r>
              <a:rPr lang="en-US" dirty="0"/>
              <a:t>Thank You</a:t>
            </a:r>
          </a:p>
        </p:txBody>
      </p:sp>
      <p:sp>
        <p:nvSpPr>
          <p:cNvPr id="6" name="Slide Number Placeholder 5"/>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Tree>
    <p:extLst>
      <p:ext uri="{BB962C8B-B14F-4D97-AF65-F5344CB8AC3E}">
        <p14:creationId xmlns:p14="http://schemas.microsoft.com/office/powerpoint/2010/main" val="362029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Column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068083"/>
            <a:ext cx="10515600" cy="4108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 y="6356973"/>
            <a:ext cx="1060314" cy="365125"/>
          </a:xfrm>
          <a:prstGeom prst="rect">
            <a:avLst/>
          </a:prstGeom>
        </p:spPr>
        <p:txBody>
          <a:bodyPr/>
          <a:lstStyle>
            <a:lvl1pPr>
              <a:defRPr sz="1400">
                <a:solidFill>
                  <a:schemeClr val="bg1"/>
                </a:solidFill>
              </a:defRPr>
            </a:lvl1pPr>
          </a:lstStyle>
          <a:p>
            <a:fld id="{C45D4777-0B2E-43C5-8D78-408299670833}" type="slidenum">
              <a:rPr lang="en-US" smtClean="0"/>
              <a:pPr/>
              <a:t>‹#›</a:t>
            </a:fld>
            <a:endParaRPr lang="en-US" dirty="0"/>
          </a:p>
        </p:txBody>
      </p:sp>
      <p:sp>
        <p:nvSpPr>
          <p:cNvPr id="11" name="Text Placeholder 10"/>
          <p:cNvSpPr>
            <a:spLocks noGrp="1"/>
          </p:cNvSpPr>
          <p:nvPr>
            <p:ph type="body" sz="quarter" idx="13" hasCustomPrompt="1"/>
          </p:nvPr>
        </p:nvSpPr>
        <p:spPr>
          <a:xfrm>
            <a:off x="812800" y="1295401"/>
            <a:ext cx="10541000" cy="773113"/>
          </a:xfrm>
        </p:spPr>
        <p:txBody>
          <a:bodyPr/>
          <a:lstStyle>
            <a:lvl1pPr marL="0" indent="0">
              <a:buFontTx/>
              <a:buNone/>
              <a:defRPr b="1">
                <a:solidFill>
                  <a:srgbClr val="012169"/>
                </a:solidFill>
                <a:latin typeface="+mn-lt"/>
              </a:defRPr>
            </a:lvl1pPr>
          </a:lstStyle>
          <a:p>
            <a:pPr lvl="0"/>
            <a:r>
              <a:rPr lang="en-US" dirty="0"/>
              <a:t>Subtitle</a:t>
            </a:r>
          </a:p>
        </p:txBody>
      </p:sp>
    </p:spTree>
    <p:extLst>
      <p:ext uri="{BB962C8B-B14F-4D97-AF65-F5344CB8AC3E}">
        <p14:creationId xmlns:p14="http://schemas.microsoft.com/office/powerpoint/2010/main" val="147046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95401"/>
            <a:ext cx="5181600"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95401"/>
            <a:ext cx="5181600"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EACA085-A1A1-4295-8719-CEA62AC99CB3}" type="datetimeFigureOut">
              <a:rPr lang="en-US" smtClean="0"/>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Tree>
    <p:extLst>
      <p:ext uri="{BB962C8B-B14F-4D97-AF65-F5344CB8AC3E}">
        <p14:creationId xmlns:p14="http://schemas.microsoft.com/office/powerpoint/2010/main" val="323879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295401"/>
            <a:ext cx="5157787"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89945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295401"/>
            <a:ext cx="5183188"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89945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Tree>
    <p:extLst>
      <p:ext uri="{BB962C8B-B14F-4D97-AF65-F5344CB8AC3E}">
        <p14:creationId xmlns:p14="http://schemas.microsoft.com/office/powerpoint/2010/main" val="213488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839789" y="1295400"/>
            <a:ext cx="3340608" cy="4276458"/>
          </a:xfrm>
        </p:spPr>
        <p:txBody>
          <a:bodyPr>
            <a:normAutofit/>
          </a:bodyPr>
          <a:lstStyle>
            <a:lvl1pPr marL="0" indent="0">
              <a:buFontTx/>
              <a:buNone/>
              <a:defRPr sz="1600"/>
            </a:lvl1pPr>
          </a:lstStyle>
          <a:p>
            <a:pPr lvl="0"/>
            <a:r>
              <a:rPr lang="en-US"/>
              <a:t>Click to edit Master text styles</a:t>
            </a:r>
          </a:p>
        </p:txBody>
      </p:sp>
      <p:sp>
        <p:nvSpPr>
          <p:cNvPr id="6" name="Content Placeholder 5"/>
          <p:cNvSpPr>
            <a:spLocks noGrp="1"/>
          </p:cNvSpPr>
          <p:nvPr>
            <p:ph sz="quarter" idx="4"/>
          </p:nvPr>
        </p:nvSpPr>
        <p:spPr>
          <a:xfrm>
            <a:off x="4426491" y="1295400"/>
            <a:ext cx="3340608" cy="4276458"/>
          </a:xfrm>
        </p:spPr>
        <p:txBody>
          <a:bodyPr>
            <a:normAutofit/>
          </a:bodyPr>
          <a:lstStyle>
            <a:lvl1pPr marL="0" indent="0">
              <a:buFontTx/>
              <a:buNone/>
              <a:defRPr sz="1600"/>
            </a:lvl1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
        <p:nvSpPr>
          <p:cNvPr id="10" name="Content Placeholder 5"/>
          <p:cNvSpPr>
            <a:spLocks noGrp="1"/>
          </p:cNvSpPr>
          <p:nvPr>
            <p:ph sz="quarter" idx="13"/>
          </p:nvPr>
        </p:nvSpPr>
        <p:spPr>
          <a:xfrm>
            <a:off x="8013192" y="1295400"/>
            <a:ext cx="3340608" cy="4276458"/>
          </a:xfrm>
        </p:spPr>
        <p:txBody>
          <a:bodyPr>
            <a:normAutofit/>
          </a:bodyPr>
          <a:lstStyle>
            <a:lvl1pPr marL="0" indent="0">
              <a:buFontTx/>
              <a:buNone/>
              <a:defRPr sz="1600"/>
            </a:lvl1pPr>
          </a:lstStyle>
          <a:p>
            <a:pPr lvl="0"/>
            <a:r>
              <a:rPr lang="en-US"/>
              <a:t>Click to edit Master text styles</a:t>
            </a:r>
          </a:p>
        </p:txBody>
      </p:sp>
    </p:spTree>
    <p:extLst>
      <p:ext uri="{BB962C8B-B14F-4D97-AF65-F5344CB8AC3E}">
        <p14:creationId xmlns:p14="http://schemas.microsoft.com/office/powerpoint/2010/main" val="73676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
        <p:nvSpPr>
          <p:cNvPr id="11" name="Text Placeholder 10"/>
          <p:cNvSpPr>
            <a:spLocks noGrp="1"/>
          </p:cNvSpPr>
          <p:nvPr>
            <p:ph type="body" sz="quarter" idx="14"/>
          </p:nvPr>
        </p:nvSpPr>
        <p:spPr>
          <a:xfrm>
            <a:off x="2202058" y="1409700"/>
            <a:ext cx="3735194" cy="1143000"/>
          </a:xfrm>
        </p:spPr>
        <p:txBody>
          <a:bodyPr>
            <a:normAutofit/>
          </a:bodyPr>
          <a:lstStyle>
            <a:lvl1pPr marL="0" indent="0">
              <a:buFontTx/>
              <a:buNone/>
              <a:defRPr sz="1200"/>
            </a:lvl1pPr>
          </a:lstStyle>
          <a:p>
            <a:pPr lvl="0"/>
            <a:r>
              <a:rPr lang="en-US"/>
              <a:t>Click to edit Master text styles</a:t>
            </a:r>
          </a:p>
        </p:txBody>
      </p:sp>
      <p:sp>
        <p:nvSpPr>
          <p:cNvPr id="13" name="Text Placeholder 10"/>
          <p:cNvSpPr>
            <a:spLocks noGrp="1"/>
          </p:cNvSpPr>
          <p:nvPr>
            <p:ph type="body" sz="quarter" idx="16"/>
          </p:nvPr>
        </p:nvSpPr>
        <p:spPr>
          <a:xfrm>
            <a:off x="7648576" y="1409700"/>
            <a:ext cx="3735194" cy="1143000"/>
          </a:xfrm>
        </p:spPr>
        <p:txBody>
          <a:bodyPr>
            <a:normAutofit/>
          </a:bodyPr>
          <a:lstStyle>
            <a:lvl1pPr marL="0" indent="0">
              <a:buFontTx/>
              <a:buNone/>
              <a:defRPr sz="1200"/>
            </a:lvl1pPr>
          </a:lstStyle>
          <a:p>
            <a:pPr lvl="0"/>
            <a:r>
              <a:rPr lang="en-US"/>
              <a:t>Click to edit Master text styles</a:t>
            </a:r>
          </a:p>
        </p:txBody>
      </p:sp>
      <p:sp>
        <p:nvSpPr>
          <p:cNvPr id="15" name="Text Placeholder 10"/>
          <p:cNvSpPr>
            <a:spLocks noGrp="1"/>
          </p:cNvSpPr>
          <p:nvPr>
            <p:ph type="body" sz="quarter" idx="18"/>
          </p:nvPr>
        </p:nvSpPr>
        <p:spPr>
          <a:xfrm>
            <a:off x="2202058" y="2922305"/>
            <a:ext cx="3735194" cy="1143000"/>
          </a:xfrm>
        </p:spPr>
        <p:txBody>
          <a:bodyPr>
            <a:normAutofit/>
          </a:bodyPr>
          <a:lstStyle>
            <a:lvl1pPr marL="0" indent="0">
              <a:buFontTx/>
              <a:buNone/>
              <a:defRPr sz="1200"/>
            </a:lvl1pPr>
          </a:lstStyle>
          <a:p>
            <a:pPr lvl="0"/>
            <a:r>
              <a:rPr lang="en-US"/>
              <a:t>Click to edit Master text styles</a:t>
            </a:r>
          </a:p>
        </p:txBody>
      </p:sp>
      <p:sp>
        <p:nvSpPr>
          <p:cNvPr id="17" name="Text Placeholder 10"/>
          <p:cNvSpPr>
            <a:spLocks noGrp="1"/>
          </p:cNvSpPr>
          <p:nvPr>
            <p:ph type="body" sz="quarter" idx="20"/>
          </p:nvPr>
        </p:nvSpPr>
        <p:spPr>
          <a:xfrm>
            <a:off x="7648576" y="2922305"/>
            <a:ext cx="3735194" cy="1143000"/>
          </a:xfrm>
        </p:spPr>
        <p:txBody>
          <a:bodyPr>
            <a:normAutofit/>
          </a:bodyPr>
          <a:lstStyle>
            <a:lvl1pPr marL="0" indent="0">
              <a:buFontTx/>
              <a:buNone/>
              <a:defRPr sz="1200"/>
            </a:lvl1pPr>
          </a:lstStyle>
          <a:p>
            <a:pPr lvl="0"/>
            <a:r>
              <a:rPr lang="en-US"/>
              <a:t>Click to edit Master text styles</a:t>
            </a:r>
          </a:p>
        </p:txBody>
      </p:sp>
      <p:sp>
        <p:nvSpPr>
          <p:cNvPr id="19" name="Text Placeholder 10"/>
          <p:cNvSpPr>
            <a:spLocks noGrp="1"/>
          </p:cNvSpPr>
          <p:nvPr>
            <p:ph type="body" sz="quarter" idx="22"/>
          </p:nvPr>
        </p:nvSpPr>
        <p:spPr>
          <a:xfrm>
            <a:off x="2202058" y="4460549"/>
            <a:ext cx="3735194" cy="1143000"/>
          </a:xfrm>
        </p:spPr>
        <p:txBody>
          <a:bodyPr>
            <a:normAutofit/>
          </a:bodyPr>
          <a:lstStyle>
            <a:lvl1pPr marL="0" indent="0">
              <a:buFontTx/>
              <a:buNone/>
              <a:defRPr sz="1200"/>
            </a:lvl1pPr>
          </a:lstStyle>
          <a:p>
            <a:pPr lvl="0"/>
            <a:r>
              <a:rPr lang="en-US"/>
              <a:t>Click to edit Master text styles</a:t>
            </a:r>
          </a:p>
        </p:txBody>
      </p:sp>
      <p:sp>
        <p:nvSpPr>
          <p:cNvPr id="21" name="Text Placeholder 10"/>
          <p:cNvSpPr>
            <a:spLocks noGrp="1"/>
          </p:cNvSpPr>
          <p:nvPr>
            <p:ph type="body" sz="quarter" idx="24"/>
          </p:nvPr>
        </p:nvSpPr>
        <p:spPr>
          <a:xfrm>
            <a:off x="7648576" y="4460549"/>
            <a:ext cx="3735194" cy="1143000"/>
          </a:xfrm>
        </p:spPr>
        <p:txBody>
          <a:bodyPr>
            <a:normAutofit/>
          </a:bodyPr>
          <a:lstStyle>
            <a:lvl1pPr marL="0" indent="0">
              <a:buFontTx/>
              <a:buNone/>
              <a:defRPr sz="1200"/>
            </a:lvl1pPr>
          </a:lstStyle>
          <a:p>
            <a:pPr lvl="0"/>
            <a:r>
              <a:rPr lang="en-US"/>
              <a:t>Click to edit Master text styles</a:t>
            </a:r>
          </a:p>
        </p:txBody>
      </p:sp>
      <p:sp>
        <p:nvSpPr>
          <p:cNvPr id="22" name="Picture Placeholder 5"/>
          <p:cNvSpPr>
            <a:spLocks noGrp="1"/>
          </p:cNvSpPr>
          <p:nvPr>
            <p:ph type="pic" sz="quarter" idx="25"/>
          </p:nvPr>
        </p:nvSpPr>
        <p:spPr>
          <a:xfrm>
            <a:off x="849187" y="1415410"/>
            <a:ext cx="1143000" cy="1143000"/>
          </a:xfrm>
        </p:spPr>
        <p:txBody>
          <a:bodyPr anchor="ctr" anchorCtr="0">
            <a:normAutofit/>
          </a:bodyPr>
          <a:lstStyle>
            <a:lvl1pPr marL="0" indent="0" algn="ctr">
              <a:buFontTx/>
              <a:buNone/>
              <a:defRPr sz="1400"/>
            </a:lvl1pPr>
          </a:lstStyle>
          <a:p>
            <a:r>
              <a:rPr lang="en-US" dirty="0"/>
              <a:t>Click icon to add picture</a:t>
            </a:r>
          </a:p>
        </p:txBody>
      </p:sp>
      <p:sp>
        <p:nvSpPr>
          <p:cNvPr id="23" name="Picture Placeholder 5"/>
          <p:cNvSpPr>
            <a:spLocks noGrp="1"/>
          </p:cNvSpPr>
          <p:nvPr>
            <p:ph type="pic" sz="quarter" idx="26"/>
          </p:nvPr>
        </p:nvSpPr>
        <p:spPr>
          <a:xfrm>
            <a:off x="6428949" y="1415410"/>
            <a:ext cx="1143000" cy="1143000"/>
          </a:xfrm>
        </p:spPr>
        <p:txBody>
          <a:bodyPr anchor="ctr" anchorCtr="0">
            <a:normAutofit/>
          </a:bodyPr>
          <a:lstStyle>
            <a:lvl1pPr marL="0" indent="0" algn="ctr">
              <a:buFontTx/>
              <a:buNone/>
              <a:defRPr sz="1400"/>
            </a:lvl1pPr>
          </a:lstStyle>
          <a:p>
            <a:r>
              <a:rPr lang="en-US" dirty="0"/>
              <a:t>Click icon to add picture</a:t>
            </a:r>
          </a:p>
        </p:txBody>
      </p:sp>
      <p:sp>
        <p:nvSpPr>
          <p:cNvPr id="24" name="Picture Placeholder 5"/>
          <p:cNvSpPr>
            <a:spLocks noGrp="1"/>
          </p:cNvSpPr>
          <p:nvPr>
            <p:ph type="pic" sz="quarter" idx="27"/>
          </p:nvPr>
        </p:nvSpPr>
        <p:spPr>
          <a:xfrm>
            <a:off x="849187" y="2911501"/>
            <a:ext cx="1143000" cy="1143000"/>
          </a:xfrm>
        </p:spPr>
        <p:txBody>
          <a:bodyPr anchor="ctr" anchorCtr="0">
            <a:normAutofit/>
          </a:bodyPr>
          <a:lstStyle>
            <a:lvl1pPr marL="0" indent="0" algn="ctr">
              <a:buFontTx/>
              <a:buNone/>
              <a:defRPr sz="1400"/>
            </a:lvl1pPr>
          </a:lstStyle>
          <a:p>
            <a:r>
              <a:rPr lang="en-US" dirty="0"/>
              <a:t>Click icon to add picture</a:t>
            </a:r>
          </a:p>
        </p:txBody>
      </p:sp>
      <p:sp>
        <p:nvSpPr>
          <p:cNvPr id="25" name="Picture Placeholder 5"/>
          <p:cNvSpPr>
            <a:spLocks noGrp="1"/>
          </p:cNvSpPr>
          <p:nvPr>
            <p:ph type="pic" sz="quarter" idx="28"/>
          </p:nvPr>
        </p:nvSpPr>
        <p:spPr>
          <a:xfrm>
            <a:off x="6428949" y="2911501"/>
            <a:ext cx="1143000" cy="1143000"/>
          </a:xfrm>
        </p:spPr>
        <p:txBody>
          <a:bodyPr anchor="ctr" anchorCtr="0">
            <a:normAutofit/>
          </a:bodyPr>
          <a:lstStyle>
            <a:lvl1pPr marL="0" indent="0" algn="ctr">
              <a:buFontTx/>
              <a:buNone/>
              <a:defRPr sz="1400"/>
            </a:lvl1pPr>
          </a:lstStyle>
          <a:p>
            <a:r>
              <a:rPr lang="en-US" dirty="0"/>
              <a:t>Click icon to add picture</a:t>
            </a:r>
          </a:p>
        </p:txBody>
      </p:sp>
      <p:sp>
        <p:nvSpPr>
          <p:cNvPr id="26" name="Picture Placeholder 5"/>
          <p:cNvSpPr>
            <a:spLocks noGrp="1"/>
          </p:cNvSpPr>
          <p:nvPr>
            <p:ph type="pic" sz="quarter" idx="29"/>
          </p:nvPr>
        </p:nvSpPr>
        <p:spPr>
          <a:xfrm>
            <a:off x="849187" y="4460549"/>
            <a:ext cx="1143000" cy="1143000"/>
          </a:xfrm>
        </p:spPr>
        <p:txBody>
          <a:bodyPr anchor="ctr" anchorCtr="0">
            <a:normAutofit/>
          </a:bodyPr>
          <a:lstStyle>
            <a:lvl1pPr marL="0" indent="0" algn="ctr">
              <a:buFontTx/>
              <a:buNone/>
              <a:defRPr sz="1400"/>
            </a:lvl1pPr>
          </a:lstStyle>
          <a:p>
            <a:r>
              <a:rPr lang="en-US" dirty="0"/>
              <a:t>Click icon to add picture</a:t>
            </a:r>
          </a:p>
        </p:txBody>
      </p:sp>
      <p:sp>
        <p:nvSpPr>
          <p:cNvPr id="27" name="Picture Placeholder 5"/>
          <p:cNvSpPr>
            <a:spLocks noGrp="1"/>
          </p:cNvSpPr>
          <p:nvPr>
            <p:ph type="pic" sz="quarter" idx="30"/>
          </p:nvPr>
        </p:nvSpPr>
        <p:spPr>
          <a:xfrm>
            <a:off x="6428949" y="4460549"/>
            <a:ext cx="1143000" cy="1143000"/>
          </a:xfrm>
        </p:spPr>
        <p:txBody>
          <a:bodyPr anchor="ctr" anchorCtr="0">
            <a:normAutofit/>
          </a:bodyPr>
          <a:lstStyle>
            <a:lvl1pPr marL="0" indent="0" algn="ctr">
              <a:buFontTx/>
              <a:buNone/>
              <a:defRPr sz="1400"/>
            </a:lvl1pPr>
          </a:lstStyle>
          <a:p>
            <a:r>
              <a:rPr lang="en-US" dirty="0"/>
              <a:t>Click icon to add picture</a:t>
            </a:r>
          </a:p>
        </p:txBody>
      </p:sp>
    </p:spTree>
    <p:extLst>
      <p:ext uri="{BB962C8B-B14F-4D97-AF65-F5344CB8AC3E}">
        <p14:creationId xmlns:p14="http://schemas.microsoft.com/office/powerpoint/2010/main" val="181950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a:t>Click to edit Master title style</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5685183" y="6356973"/>
            <a:ext cx="410817" cy="365125"/>
          </a:xfrm>
          <a:prstGeom prst="rect">
            <a:avLst/>
          </a:prstGeom>
        </p:spPr>
        <p:txBody>
          <a:bodyPr/>
          <a:lstStyle/>
          <a:p>
            <a:fld id="{C45D4777-0B2E-43C5-8D78-408299670833}" type="slidenum">
              <a:rPr lang="en-US" smtClean="0"/>
              <a:t>‹#›</a:t>
            </a:fld>
            <a:endParaRPr lang="en-US" dirty="0"/>
          </a:p>
        </p:txBody>
      </p:sp>
      <p:sp>
        <p:nvSpPr>
          <p:cNvPr id="5" name="Text Placeholder 4"/>
          <p:cNvSpPr>
            <a:spLocks noGrp="1"/>
          </p:cNvSpPr>
          <p:nvPr>
            <p:ph type="body" sz="quarter" idx="14"/>
          </p:nvPr>
        </p:nvSpPr>
        <p:spPr>
          <a:xfrm>
            <a:off x="812050" y="4238625"/>
            <a:ext cx="3283448" cy="1333500"/>
          </a:xfrm>
          <a:solidFill>
            <a:srgbClr val="012169"/>
          </a:solidFill>
        </p:spPr>
        <p:txBody>
          <a:bodyPr>
            <a:normAutofit/>
          </a:bodyPr>
          <a:lstStyle>
            <a:lvl1pPr marL="0" indent="0" algn="ctr">
              <a:buFontTx/>
              <a:buNone/>
              <a:defRPr sz="1600">
                <a:solidFill>
                  <a:schemeClr val="bg1"/>
                </a:solidFill>
              </a:defRPr>
            </a:lvl1pPr>
          </a:lstStyle>
          <a:p>
            <a:pPr lvl="0"/>
            <a:r>
              <a:rPr lang="en-US"/>
              <a:t>Click to edit Master text styles</a:t>
            </a:r>
          </a:p>
        </p:txBody>
      </p:sp>
      <p:sp>
        <p:nvSpPr>
          <p:cNvPr id="11" name="Text Placeholder 4"/>
          <p:cNvSpPr>
            <a:spLocks noGrp="1"/>
          </p:cNvSpPr>
          <p:nvPr>
            <p:ph type="body" sz="quarter" idx="15"/>
          </p:nvPr>
        </p:nvSpPr>
        <p:spPr>
          <a:xfrm>
            <a:off x="4377001" y="4238625"/>
            <a:ext cx="3309976" cy="1333500"/>
          </a:xfrm>
          <a:solidFill>
            <a:srgbClr val="00A9E0"/>
          </a:solidFill>
        </p:spPr>
        <p:txBody>
          <a:bodyPr>
            <a:normAutofit/>
          </a:bodyPr>
          <a:lstStyle>
            <a:lvl1pPr marL="0" indent="0" algn="ctr">
              <a:buFontTx/>
              <a:buNone/>
              <a:defRPr sz="1600">
                <a:solidFill>
                  <a:schemeClr val="bg1"/>
                </a:solidFill>
              </a:defRPr>
            </a:lvl1pPr>
          </a:lstStyle>
          <a:p>
            <a:pPr lvl="0"/>
            <a:r>
              <a:rPr lang="en-US"/>
              <a:t>Click to edit Master text styles</a:t>
            </a:r>
          </a:p>
        </p:txBody>
      </p:sp>
      <p:sp>
        <p:nvSpPr>
          <p:cNvPr id="12" name="Text Placeholder 4"/>
          <p:cNvSpPr>
            <a:spLocks noGrp="1"/>
          </p:cNvSpPr>
          <p:nvPr>
            <p:ph type="body" sz="quarter" idx="16"/>
          </p:nvPr>
        </p:nvSpPr>
        <p:spPr>
          <a:xfrm>
            <a:off x="8014057" y="4238625"/>
            <a:ext cx="3282697" cy="1333500"/>
          </a:xfrm>
          <a:solidFill>
            <a:srgbClr val="9BCBEB"/>
          </a:solidFill>
        </p:spPr>
        <p:txBody>
          <a:bodyPr>
            <a:normAutofit/>
          </a:bodyPr>
          <a:lstStyle>
            <a:lvl1pPr marL="0" indent="0" algn="ctr">
              <a:buFontTx/>
              <a:buNone/>
              <a:defRPr sz="1600">
                <a:solidFill>
                  <a:schemeClr val="bg1"/>
                </a:solidFill>
              </a:defRPr>
            </a:lvl1pPr>
          </a:lstStyle>
          <a:p>
            <a:pPr lvl="0"/>
            <a:r>
              <a:rPr lang="en-US"/>
              <a:t>Click to edit Master text styles</a:t>
            </a:r>
          </a:p>
        </p:txBody>
      </p:sp>
      <p:sp>
        <p:nvSpPr>
          <p:cNvPr id="13" name="Picture Placeholder 12"/>
          <p:cNvSpPr>
            <a:spLocks noGrp="1"/>
          </p:cNvSpPr>
          <p:nvPr>
            <p:ph type="pic" sz="quarter" idx="17"/>
          </p:nvPr>
        </p:nvSpPr>
        <p:spPr>
          <a:xfrm>
            <a:off x="812801" y="1295401"/>
            <a:ext cx="3282696"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dirty="0"/>
              <a:t>Click icon to add picture</a:t>
            </a:r>
          </a:p>
        </p:txBody>
      </p:sp>
      <p:sp>
        <p:nvSpPr>
          <p:cNvPr id="14" name="Picture Placeholder 12"/>
          <p:cNvSpPr>
            <a:spLocks noGrp="1"/>
          </p:cNvSpPr>
          <p:nvPr>
            <p:ph type="pic" sz="quarter" idx="18"/>
          </p:nvPr>
        </p:nvSpPr>
        <p:spPr>
          <a:xfrm>
            <a:off x="4390641" y="1295401"/>
            <a:ext cx="3282696"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dirty="0"/>
              <a:t>Click icon to add picture</a:t>
            </a:r>
          </a:p>
        </p:txBody>
      </p:sp>
      <p:sp>
        <p:nvSpPr>
          <p:cNvPr id="15" name="Picture Placeholder 12"/>
          <p:cNvSpPr>
            <a:spLocks noGrp="1"/>
          </p:cNvSpPr>
          <p:nvPr>
            <p:ph type="pic" sz="quarter" idx="19"/>
          </p:nvPr>
        </p:nvSpPr>
        <p:spPr>
          <a:xfrm>
            <a:off x="8014058" y="1295401"/>
            <a:ext cx="3282696"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dirty="0"/>
              <a:t>Click icon to add picture</a:t>
            </a:r>
          </a:p>
        </p:txBody>
      </p:sp>
    </p:spTree>
    <p:extLst>
      <p:ext uri="{BB962C8B-B14F-4D97-AF65-F5344CB8AC3E}">
        <p14:creationId xmlns:p14="http://schemas.microsoft.com/office/powerpoint/2010/main" val="106221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mage Heavy">
    <p:spTree>
      <p:nvGrpSpPr>
        <p:cNvPr id="1" name=""/>
        <p:cNvGrpSpPr/>
        <p:nvPr/>
      </p:nvGrpSpPr>
      <p:grpSpPr>
        <a:xfrm>
          <a:off x="0" y="0"/>
          <a:ext cx="0" cy="0"/>
          <a:chOff x="0" y="0"/>
          <a:chExt cx="0" cy="0"/>
        </a:xfrm>
      </p:grpSpPr>
      <p:sp>
        <p:nvSpPr>
          <p:cNvPr id="12" name="Picture Placeholder 5"/>
          <p:cNvSpPr>
            <a:spLocks noGrp="1"/>
          </p:cNvSpPr>
          <p:nvPr>
            <p:ph type="pic" sz="quarter" idx="14"/>
          </p:nvPr>
        </p:nvSpPr>
        <p:spPr>
          <a:xfrm>
            <a:off x="7668128" y="0"/>
            <a:ext cx="4523873" cy="6858000"/>
          </a:xfrm>
        </p:spPr>
        <p:txBody>
          <a:bodyPr anchor="ctr" anchorCtr="0">
            <a:normAutofit/>
          </a:bodyPr>
          <a:lstStyle>
            <a:lvl1pPr marL="0" indent="0" algn="ctr">
              <a:buFontTx/>
              <a:buNone/>
              <a:defRPr sz="1400"/>
            </a:lvl1pPr>
          </a:lstStyle>
          <a:p>
            <a:r>
              <a:rPr lang="en-US" dirty="0"/>
              <a:t>Click icon to add picture</a:t>
            </a:r>
          </a:p>
        </p:txBody>
      </p:sp>
      <p:sp>
        <p:nvSpPr>
          <p:cNvPr id="2" name="Title 1"/>
          <p:cNvSpPr>
            <a:spLocks noGrp="1"/>
          </p:cNvSpPr>
          <p:nvPr>
            <p:ph type="ctrTitle"/>
          </p:nvPr>
        </p:nvSpPr>
        <p:spPr>
          <a:xfrm>
            <a:off x="914400" y="3432472"/>
            <a:ext cx="6605899" cy="772059"/>
          </a:xfrm>
        </p:spPr>
        <p:txBody>
          <a:bodyPr anchor="b">
            <a:normAutofit/>
          </a:bodyPr>
          <a:lstStyle>
            <a:lvl1pPr algn="l">
              <a:defRPr sz="3200">
                <a:solidFill>
                  <a:srgbClr val="012169"/>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359628"/>
            <a:ext cx="6605899" cy="1996723"/>
          </a:xfr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5685183" y="6356973"/>
            <a:ext cx="410817" cy="365125"/>
          </a:xfrm>
          <a:prstGeom prst="rect">
            <a:avLst/>
          </a:prstGeom>
        </p:spPr>
        <p:txBody>
          <a:bodyPr/>
          <a:lstStyle>
            <a:lvl1pPr>
              <a:defRPr>
                <a:solidFill>
                  <a:schemeClr val="bg1">
                    <a:lumMod val="75000"/>
                  </a:schemeClr>
                </a:solidFill>
              </a:defRPr>
            </a:lvl1pPr>
          </a:lstStyle>
          <a:p>
            <a:fld id="{C45D4777-0B2E-43C5-8D78-408299670833}" type="slidenum">
              <a:rPr lang="en-US" smtClean="0"/>
              <a:t>‹#›</a:t>
            </a:fld>
            <a:endParaRPr lang="en-US" dirty="0"/>
          </a:p>
        </p:txBody>
      </p:sp>
      <p:sp>
        <p:nvSpPr>
          <p:cNvPr id="14" name="Picture Placeholder 5"/>
          <p:cNvSpPr>
            <a:spLocks noGrp="1"/>
          </p:cNvSpPr>
          <p:nvPr>
            <p:ph type="pic" sz="quarter" idx="15"/>
          </p:nvPr>
        </p:nvSpPr>
        <p:spPr>
          <a:xfrm>
            <a:off x="0" y="0"/>
            <a:ext cx="4267200" cy="3092708"/>
          </a:xfrm>
        </p:spPr>
        <p:txBody>
          <a:bodyPr anchor="ctr" anchorCtr="0">
            <a:normAutofit/>
          </a:bodyPr>
          <a:lstStyle>
            <a:lvl1pPr marL="0" indent="0" algn="ctr">
              <a:buFontTx/>
              <a:buNone/>
              <a:defRPr sz="1400"/>
            </a:lvl1pPr>
          </a:lstStyle>
          <a:p>
            <a:r>
              <a:rPr lang="en-US" dirty="0"/>
              <a:t>Click icon to add picture</a:t>
            </a:r>
          </a:p>
        </p:txBody>
      </p:sp>
      <p:sp>
        <p:nvSpPr>
          <p:cNvPr id="15" name="Picture Placeholder 5"/>
          <p:cNvSpPr>
            <a:spLocks noGrp="1"/>
          </p:cNvSpPr>
          <p:nvPr>
            <p:ph type="pic" sz="quarter" idx="13"/>
          </p:nvPr>
        </p:nvSpPr>
        <p:spPr>
          <a:xfrm>
            <a:off x="4395538" y="0"/>
            <a:ext cx="3122863" cy="3092708"/>
          </a:xfrm>
        </p:spPr>
        <p:txBody>
          <a:bodyPr anchor="ctr" anchorCtr="0">
            <a:normAutofit/>
          </a:bodyPr>
          <a:lstStyle>
            <a:lvl1pPr marL="0" indent="0" algn="ctr">
              <a:buFontTx/>
              <a:buNone/>
              <a:defRPr sz="1400"/>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185545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8">
            <a:extLst>
              <a:ext uri="{28A0092B-C50C-407E-A947-70E740481C1C}">
                <a14:useLocalDpi xmlns:a14="http://schemas.microsoft.com/office/drawing/2010/main" val="0"/>
              </a:ext>
            </a:extLst>
          </a:blip>
          <a:srcRect t="89136"/>
          <a:stretch/>
        </p:blipFill>
        <p:spPr>
          <a:xfrm>
            <a:off x="0" y="6112933"/>
            <a:ext cx="12192000" cy="745067"/>
          </a:xfrm>
          <a:prstGeom prst="rect">
            <a:avLst/>
          </a:prstGeom>
        </p:spPr>
      </p:pic>
      <p:sp>
        <p:nvSpPr>
          <p:cNvPr id="2" name="Title Placeholder 1"/>
          <p:cNvSpPr>
            <a:spLocks noGrp="1"/>
          </p:cNvSpPr>
          <p:nvPr>
            <p:ph type="title"/>
          </p:nvPr>
        </p:nvSpPr>
        <p:spPr>
          <a:xfrm>
            <a:off x="838200" y="365127"/>
            <a:ext cx="10515600" cy="779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38548"/>
            <a:ext cx="10515600" cy="48523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048" y="5680340"/>
            <a:ext cx="4114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3" name="Slide Number Placeholder 5">
            <a:extLst>
              <a:ext uri="{FF2B5EF4-FFF2-40B4-BE49-F238E27FC236}">
                <a16:creationId xmlns:a16="http://schemas.microsoft.com/office/drawing/2014/main" id="{A29B7363-2B00-4E17-A550-4D170C74ED47}"/>
              </a:ext>
            </a:extLst>
          </p:cNvPr>
          <p:cNvSpPr txBox="1">
            <a:spLocks/>
          </p:cNvSpPr>
          <p:nvPr userDrawn="1"/>
        </p:nvSpPr>
        <p:spPr>
          <a:xfrm>
            <a:off x="126739" y="6356973"/>
            <a:ext cx="596926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5D4777-0B2E-43C5-8D78-408299670833}" type="slidenum">
              <a:rPr lang="en-US" smtClean="0">
                <a:solidFill>
                  <a:schemeClr val="bg1"/>
                </a:solidFill>
              </a:rPr>
              <a:pPr/>
              <a:t>‹#›</a:t>
            </a:fld>
            <a:endParaRPr lang="en-US" dirty="0">
              <a:solidFill>
                <a:schemeClr val="bg1"/>
              </a:solidFill>
            </a:endParaRPr>
          </a:p>
        </p:txBody>
      </p:sp>
      <p:pic>
        <p:nvPicPr>
          <p:cNvPr id="8" name="Picture 8" descr="MBTA">
            <a:extLst>
              <a:ext uri="{FF2B5EF4-FFF2-40B4-BE49-F238E27FC236}">
                <a16:creationId xmlns:a16="http://schemas.microsoft.com/office/drawing/2014/main" id="{A689A49D-C988-4E9C-AD88-9E805DE8F258}"/>
              </a:ext>
            </a:extLst>
          </p:cNvPr>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0484528" y="6244432"/>
            <a:ext cx="1580734" cy="51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811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4" r:id="rId24"/>
    <p:sldLayoutId id="2147483735" r:id="rId25"/>
    <p:sldLayoutId id="2147483736" r:id="rId26"/>
  </p:sldLayoutIdLst>
  <p:txStyles>
    <p:titleStyle>
      <a:lvl1pPr algn="l" defTabSz="914400" rtl="0" eaLnBrk="1" latinLnBrk="0" hangingPunct="1">
        <a:lnSpc>
          <a:spcPct val="90000"/>
        </a:lnSpc>
        <a:spcBef>
          <a:spcPct val="0"/>
        </a:spcBef>
        <a:buNone/>
        <a:defRPr sz="3200" b="1" kern="1200">
          <a:solidFill>
            <a:srgbClr val="012169"/>
          </a:solidFill>
          <a:latin typeface="+mn-lt"/>
          <a:ea typeface="+mj-ea"/>
          <a:cs typeface="+mj-cs"/>
        </a:defRPr>
      </a:lvl1pPr>
    </p:titleStyle>
    <p:body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F6530-C35E-4D6E-AB27-D112814E1A40}"/>
              </a:ext>
            </a:extLst>
          </p:cNvPr>
          <p:cNvSpPr>
            <a:spLocks noGrp="1"/>
          </p:cNvSpPr>
          <p:nvPr>
            <p:ph type="ctrTitle"/>
          </p:nvPr>
        </p:nvSpPr>
        <p:spPr>
          <a:xfrm>
            <a:off x="949287" y="2699907"/>
            <a:ext cx="10363200" cy="772059"/>
          </a:xfrm>
        </p:spPr>
        <p:txBody>
          <a:bodyPr>
            <a:noAutofit/>
          </a:bodyPr>
          <a:lstStyle/>
          <a:p>
            <a:r>
              <a:rPr lang="en-US" sz="3000" dirty="0"/>
              <a:t>MBTA Retirement Fund:</a:t>
            </a:r>
            <a:br>
              <a:rPr lang="en-US" sz="3000" dirty="0"/>
            </a:br>
            <a:r>
              <a:rPr lang="en-US" sz="3000" dirty="0"/>
              <a:t>Overview of Changes to the Pension Agreement</a:t>
            </a:r>
          </a:p>
        </p:txBody>
      </p:sp>
      <p:sp>
        <p:nvSpPr>
          <p:cNvPr id="5" name="Subtitle 4">
            <a:extLst>
              <a:ext uri="{FF2B5EF4-FFF2-40B4-BE49-F238E27FC236}">
                <a16:creationId xmlns:a16="http://schemas.microsoft.com/office/drawing/2014/main" id="{CD1FC22B-F735-4D43-B3AD-70E5D9976CF0}"/>
              </a:ext>
            </a:extLst>
          </p:cNvPr>
          <p:cNvSpPr>
            <a:spLocks noGrp="1"/>
          </p:cNvSpPr>
          <p:nvPr>
            <p:ph type="subTitle" idx="1"/>
          </p:nvPr>
        </p:nvSpPr>
        <p:spPr>
          <a:xfrm>
            <a:off x="949287" y="3772063"/>
            <a:ext cx="10363200" cy="561546"/>
          </a:xfrm>
        </p:spPr>
        <p:txBody>
          <a:bodyPr/>
          <a:lstStyle/>
          <a:p>
            <a:r>
              <a:rPr lang="en-US"/>
              <a:t>MBTA Retirement Fund Staff</a:t>
            </a:r>
            <a:endParaRPr lang="en-US" dirty="0"/>
          </a:p>
        </p:txBody>
      </p:sp>
      <p:sp>
        <p:nvSpPr>
          <p:cNvPr id="6" name="Text Placeholder 5">
            <a:extLst>
              <a:ext uri="{FF2B5EF4-FFF2-40B4-BE49-F238E27FC236}">
                <a16:creationId xmlns:a16="http://schemas.microsoft.com/office/drawing/2014/main" id="{0115343F-1D1B-4ABB-9085-B3903328CB9C}"/>
              </a:ext>
            </a:extLst>
          </p:cNvPr>
          <p:cNvSpPr>
            <a:spLocks noGrp="1"/>
          </p:cNvSpPr>
          <p:nvPr>
            <p:ph type="body" sz="quarter" idx="10"/>
          </p:nvPr>
        </p:nvSpPr>
        <p:spPr/>
        <p:txBody>
          <a:bodyPr>
            <a:normAutofit/>
          </a:bodyPr>
          <a:lstStyle/>
          <a:p>
            <a:r>
              <a:rPr lang="en-US" sz="1200"/>
              <a:t>June 23, </a:t>
            </a:r>
            <a:r>
              <a:rPr lang="en-US" sz="1200" dirty="0"/>
              <a:t>2023</a:t>
            </a:r>
          </a:p>
        </p:txBody>
      </p:sp>
    </p:spTree>
    <p:extLst>
      <p:ext uri="{BB962C8B-B14F-4D97-AF65-F5344CB8AC3E}">
        <p14:creationId xmlns:p14="http://schemas.microsoft.com/office/powerpoint/2010/main" val="1782932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456D7-4E31-4A6C-87BB-8ACF3BFBD7E9}"/>
              </a:ext>
            </a:extLst>
          </p:cNvPr>
          <p:cNvSpPr>
            <a:spLocks noGrp="1"/>
          </p:cNvSpPr>
          <p:nvPr>
            <p:ph type="title"/>
          </p:nvPr>
        </p:nvSpPr>
        <p:spPr/>
        <p:txBody>
          <a:bodyPr/>
          <a:lstStyle/>
          <a:p>
            <a:r>
              <a:rPr lang="en-US" dirty="0"/>
              <a:t>Vested Retirement Benefits</a:t>
            </a:r>
          </a:p>
        </p:txBody>
      </p:sp>
      <p:sp>
        <p:nvSpPr>
          <p:cNvPr id="6" name="Content Placeholder 5">
            <a:extLst>
              <a:ext uri="{FF2B5EF4-FFF2-40B4-BE49-F238E27FC236}">
                <a16:creationId xmlns:a16="http://schemas.microsoft.com/office/drawing/2014/main" id="{0F2A5AA1-F451-4DF1-9101-5A6E677652B4}"/>
              </a:ext>
            </a:extLst>
          </p:cNvPr>
          <p:cNvSpPr>
            <a:spLocks noGrp="1"/>
          </p:cNvSpPr>
          <p:nvPr>
            <p:ph idx="1"/>
          </p:nvPr>
        </p:nvSpPr>
        <p:spPr/>
        <p:txBody>
          <a:bodyPr>
            <a:normAutofit fontScale="92500"/>
          </a:bodyPr>
          <a:lstStyle/>
          <a:p>
            <a:pPr algn="just"/>
            <a:r>
              <a:rPr lang="en-US" sz="1400" b="1" dirty="0"/>
              <a:t>Vesting – Group A Plan</a:t>
            </a:r>
            <a:r>
              <a:rPr lang="en-US" sz="1400" dirty="0"/>
              <a:t>.</a:t>
            </a:r>
          </a:p>
          <a:p>
            <a:pPr lvl="1" algn="just">
              <a:lnSpc>
                <a:spcPct val="120000"/>
              </a:lnSpc>
              <a:spcBef>
                <a:spcPts val="100"/>
              </a:spcBef>
            </a:pPr>
            <a:r>
              <a:rPr lang="en-US" sz="1400" b="1" dirty="0">
                <a:effectLst/>
                <a:ea typeface="Times New Roman" panose="02020603050405020304" pitchFamily="18" charset="0"/>
                <a:cs typeface="Times New Roman" panose="02020603050405020304" pitchFamily="18" charset="0"/>
              </a:rPr>
              <a:t>Eligibility Requirements for Vesting Under Group A</a:t>
            </a:r>
            <a:r>
              <a:rPr lang="en-US" sz="1400" dirty="0">
                <a:effectLst/>
                <a:ea typeface="Times New Roman" panose="02020603050405020304" pitchFamily="18" charset="0"/>
                <a:cs typeface="Times New Roman" panose="02020603050405020304" pitchFamily="18" charset="0"/>
              </a:rPr>
              <a:t>. A Member who has at least 10 years of creditable service and does not receive a return of contributions qualifies for a vested retirement benefit if such Member’s employment with the Authority ended through no fault of their own. If a Member resigns or is discharged for cause, then the former Member is not eligible for a vested retirement benefit. </a:t>
            </a:r>
          </a:p>
          <a:p>
            <a:pPr lvl="1" algn="just">
              <a:lnSpc>
                <a:spcPct val="120000"/>
              </a:lnSpc>
              <a:spcBef>
                <a:spcPts val="100"/>
              </a:spcBef>
            </a:pPr>
            <a:r>
              <a:rPr lang="en-US" sz="1400" b="1">
                <a:ea typeface="Times New Roman" panose="02020603050405020304" pitchFamily="18" charset="0"/>
                <a:cs typeface="Times New Roman" panose="02020603050405020304" pitchFamily="18" charset="0"/>
              </a:rPr>
              <a:t>Vesting Retirement Benefit Under Group A</a:t>
            </a:r>
            <a:r>
              <a:rPr lang="en-US" sz="1400">
                <a:ea typeface="Times New Roman" panose="02020603050405020304" pitchFamily="18" charset="0"/>
                <a:cs typeface="Times New Roman" panose="02020603050405020304" pitchFamily="18" charset="0"/>
              </a:rPr>
              <a:t>.</a:t>
            </a:r>
            <a:r>
              <a:rPr lang="en-US" sz="1400">
                <a:effectLst/>
                <a:ea typeface="Times New Roman" panose="02020603050405020304" pitchFamily="18" charset="0"/>
                <a:cs typeface="Times New Roman" panose="02020603050405020304" pitchFamily="18" charset="0"/>
              </a:rPr>
              <a:t> A vested Member is eligible to receive a retirement benefit the first of the month following or coincident with such vested Member’s 65</a:t>
            </a:r>
            <a:r>
              <a:rPr lang="en-US" sz="1400" baseline="30000">
                <a:effectLst/>
                <a:ea typeface="Times New Roman" panose="02020603050405020304" pitchFamily="18" charset="0"/>
                <a:cs typeface="Times New Roman" panose="02020603050405020304" pitchFamily="18" charset="0"/>
              </a:rPr>
              <a:t>th</a:t>
            </a:r>
            <a:r>
              <a:rPr lang="en-US" sz="1400">
                <a:effectLst/>
                <a:ea typeface="Times New Roman" panose="02020603050405020304" pitchFamily="18" charset="0"/>
                <a:cs typeface="Times New Roman" panose="02020603050405020304" pitchFamily="18" charset="0"/>
              </a:rPr>
              <a:t> birthday. A vested retirement allowance is calculated as follows: 50 percent of Normal Retirement Allowance (</a:t>
            </a:r>
            <a:r>
              <a:rPr lang="en-US" sz="1400" i="1">
                <a:effectLst/>
                <a:ea typeface="Times New Roman" panose="02020603050405020304" pitchFamily="18" charset="0"/>
                <a:cs typeface="Times New Roman" panose="02020603050405020304" pitchFamily="18" charset="0"/>
              </a:rPr>
              <a:t>see </a:t>
            </a:r>
            <a:r>
              <a:rPr lang="en-US" sz="1400">
                <a:effectLst/>
                <a:ea typeface="Times New Roman" panose="02020603050405020304" pitchFamily="18" charset="0"/>
                <a:cs typeface="Times New Roman" panose="02020603050405020304" pitchFamily="18" charset="0"/>
              </a:rPr>
              <a:t>Slide No. 6) if the Member has completed 10 years of Creditable Service up to the time such Member’s employment terminates plus 5 percent of Normal Retirement Allowance for each additional year of creditable service up to 20 years total service.  </a:t>
            </a:r>
          </a:p>
          <a:p>
            <a:pPr algn="just">
              <a:lnSpc>
                <a:spcPct val="120000"/>
              </a:lnSpc>
              <a:spcBef>
                <a:spcPts val="100"/>
              </a:spcBef>
            </a:pPr>
            <a:r>
              <a:rPr lang="en-US" sz="1400" b="1"/>
              <a:t>Vesting </a:t>
            </a:r>
            <a:r>
              <a:rPr lang="en-US" sz="1400" b="1" dirty="0"/>
              <a:t>– Group B Plan</a:t>
            </a:r>
            <a:r>
              <a:rPr lang="en-US" sz="1400" dirty="0"/>
              <a:t>.</a:t>
            </a:r>
          </a:p>
          <a:p>
            <a:pPr lvl="1" algn="just">
              <a:lnSpc>
                <a:spcPct val="120000"/>
              </a:lnSpc>
              <a:spcBef>
                <a:spcPts val="100"/>
              </a:spcBef>
            </a:pPr>
            <a:r>
              <a:rPr lang="en-US" sz="1400" b="1" dirty="0">
                <a:effectLst/>
                <a:ea typeface="Times New Roman" panose="02020603050405020304" pitchFamily="18" charset="0"/>
                <a:cs typeface="Times New Roman" panose="02020603050405020304" pitchFamily="18" charset="0"/>
              </a:rPr>
              <a:t>Eligibility Requirements for Vesting Under Group B</a:t>
            </a:r>
            <a:r>
              <a:rPr lang="en-US" sz="1400" dirty="0">
                <a:effectLst/>
                <a:ea typeface="Times New Roman" panose="02020603050405020304" pitchFamily="18" charset="0"/>
                <a:cs typeface="Times New Roman" panose="02020603050405020304" pitchFamily="18" charset="0"/>
              </a:rPr>
              <a:t>. A Member of the Group B Plan shall have a fully vested deferred retirement allowance if the following conditions are satisfied: (i) the Member has accrued 10 or more years of creditable service; (ii) the Member’s service with the Authority was terminated for any reason prior to such Member becoming eligible for a retirement allowance set out in accordance with Article IV(2); and (iii) the Member has not withdrawn their contributions from the </a:t>
            </a:r>
            <a:r>
              <a:rPr lang="en-US" sz="1400">
                <a:effectLst/>
                <a:ea typeface="Times New Roman" panose="02020603050405020304" pitchFamily="18" charset="0"/>
                <a:cs typeface="Times New Roman" panose="02020603050405020304" pitchFamily="18" charset="0"/>
              </a:rPr>
              <a:t>Fund. </a:t>
            </a:r>
            <a:endParaRPr lang="en-US" sz="1400" dirty="0">
              <a:effectLst/>
              <a:ea typeface="Times New Roman" panose="02020603050405020304" pitchFamily="18" charset="0"/>
              <a:cs typeface="Times New Roman" panose="02020603050405020304" pitchFamily="18" charset="0"/>
            </a:endParaRPr>
          </a:p>
          <a:p>
            <a:pPr lvl="1" algn="just">
              <a:lnSpc>
                <a:spcPct val="120000"/>
              </a:lnSpc>
              <a:spcBef>
                <a:spcPts val="100"/>
              </a:spcBef>
            </a:pPr>
            <a:r>
              <a:rPr lang="en-US" sz="1400" b="1" dirty="0">
                <a:effectLst/>
                <a:ea typeface="Times New Roman" panose="02020603050405020304" pitchFamily="18" charset="0"/>
                <a:cs typeface="Times New Roman" panose="02020603050405020304" pitchFamily="18" charset="0"/>
              </a:rPr>
              <a:t>Vesting Retirement Benefit Under Group B</a:t>
            </a:r>
            <a:r>
              <a:rPr lang="en-US" sz="1400" dirty="0">
                <a:effectLst/>
                <a:ea typeface="Times New Roman" panose="02020603050405020304" pitchFamily="18" charset="0"/>
                <a:cs typeface="Times New Roman" panose="02020603050405020304" pitchFamily="18" charset="0"/>
              </a:rPr>
              <a:t>.</a:t>
            </a:r>
            <a:r>
              <a:rPr lang="en-US" sz="1400" b="1" dirty="0">
                <a:effectLst/>
                <a:ea typeface="Times New Roman" panose="02020603050405020304" pitchFamily="18" charset="0"/>
                <a:cs typeface="Times New Roman" panose="02020603050405020304" pitchFamily="18" charset="0"/>
              </a:rPr>
              <a:t> </a:t>
            </a:r>
            <a:r>
              <a:rPr lang="en-US" sz="1400" dirty="0">
                <a:effectLst/>
                <a:ea typeface="Times New Roman" panose="02020603050405020304" pitchFamily="18" charset="0"/>
                <a:cs typeface="Times New Roman" panose="02020603050405020304" pitchFamily="18" charset="0"/>
              </a:rPr>
              <a:t>A vested Member’s retirement allowance is calculated using the following formula: </a:t>
            </a:r>
          </a:p>
          <a:p>
            <a:pPr lvl="2" algn="just">
              <a:lnSpc>
                <a:spcPct val="120000"/>
              </a:lnSpc>
              <a:spcBef>
                <a:spcPts val="100"/>
              </a:spcBef>
            </a:pPr>
            <a:r>
              <a:rPr lang="en-US" sz="1400" dirty="0">
                <a:effectLst/>
                <a:ea typeface="Times New Roman" panose="02020603050405020304" pitchFamily="18" charset="0"/>
                <a:cs typeface="Times New Roman" panose="02020603050405020304" pitchFamily="18" charset="0"/>
              </a:rPr>
              <a:t>[the average of the Member’s highest 3 years of pensionable earnings]; </a:t>
            </a:r>
          </a:p>
          <a:p>
            <a:pPr lvl="2" algn="just">
              <a:lnSpc>
                <a:spcPct val="120000"/>
              </a:lnSpc>
              <a:spcBef>
                <a:spcPts val="100"/>
              </a:spcBef>
            </a:pPr>
            <a:r>
              <a:rPr lang="en-US" sz="1400" i="1" dirty="0">
                <a:effectLst/>
                <a:ea typeface="Times New Roman" panose="02020603050405020304" pitchFamily="18" charset="0"/>
                <a:cs typeface="Times New Roman" panose="02020603050405020304" pitchFamily="18" charset="0"/>
              </a:rPr>
              <a:t>multiplied by</a:t>
            </a:r>
            <a:r>
              <a:rPr lang="en-US" sz="1400" dirty="0">
                <a:effectLst/>
                <a:ea typeface="Times New Roman" panose="02020603050405020304" pitchFamily="18" charset="0"/>
                <a:cs typeface="Times New Roman" panose="02020603050405020304" pitchFamily="18" charset="0"/>
              </a:rPr>
              <a:t> 2.46%; </a:t>
            </a:r>
          </a:p>
          <a:p>
            <a:pPr lvl="2" algn="just">
              <a:lnSpc>
                <a:spcPct val="120000"/>
              </a:lnSpc>
              <a:spcBef>
                <a:spcPts val="100"/>
              </a:spcBef>
            </a:pPr>
            <a:r>
              <a:rPr lang="en-US" sz="1400" i="1" dirty="0">
                <a:effectLst/>
                <a:ea typeface="Times New Roman" panose="02020603050405020304" pitchFamily="18" charset="0"/>
                <a:cs typeface="Times New Roman" panose="02020603050405020304" pitchFamily="18" charset="0"/>
              </a:rPr>
              <a:t>multiplied by</a:t>
            </a:r>
            <a:r>
              <a:rPr lang="en-US" sz="1400" dirty="0">
                <a:effectLst/>
                <a:ea typeface="Times New Roman" panose="02020603050405020304" pitchFamily="18" charset="0"/>
                <a:cs typeface="Times New Roman" panose="02020603050405020304" pitchFamily="18" charset="0"/>
              </a:rPr>
              <a:t> [the Member’s years and months of creditable service]. </a:t>
            </a:r>
          </a:p>
          <a:p>
            <a:pPr lvl="1" algn="just">
              <a:lnSpc>
                <a:spcPct val="120000"/>
              </a:lnSpc>
              <a:spcBef>
                <a:spcPts val="100"/>
              </a:spcBef>
            </a:pPr>
            <a:r>
              <a:rPr lang="en-US" sz="1400" b="1" dirty="0">
                <a:effectLst/>
                <a:ea typeface="Times New Roman" panose="02020603050405020304" pitchFamily="18" charset="0"/>
                <a:cs typeface="Times New Roman" panose="02020603050405020304" pitchFamily="18" charset="0"/>
              </a:rPr>
              <a:t>Reduction if Retiring Before Age 65</a:t>
            </a:r>
            <a:r>
              <a:rPr lang="en-US" sz="1400" dirty="0">
                <a:effectLst/>
                <a:ea typeface="Times New Roman" panose="02020603050405020304" pitchFamily="18" charset="0"/>
                <a:cs typeface="Times New Roman" panose="02020603050405020304" pitchFamily="18" charset="0"/>
              </a:rPr>
              <a:t>. However, if a vested Member retires prior to the age of 65, then such vested Member’s retirement allowance will be reduced, for such Member’s entire retirement, by 6% per year, or </a:t>
            </a:r>
            <a:r>
              <a:rPr lang="en-US" sz="1400" dirty="0"/>
              <a:t>½ of 1% </a:t>
            </a:r>
            <a:r>
              <a:rPr lang="en-US" sz="1400" dirty="0">
                <a:effectLst/>
                <a:ea typeface="Times New Roman" panose="02020603050405020304" pitchFamily="18" charset="0"/>
                <a:cs typeface="Times New Roman" panose="02020603050405020304" pitchFamily="18" charset="0"/>
              </a:rPr>
              <a:t>for each month, of retirement before age 65. </a:t>
            </a:r>
            <a:endParaRPr lang="en-US" sz="1400" dirty="0"/>
          </a:p>
        </p:txBody>
      </p:sp>
    </p:spTree>
    <p:extLst>
      <p:ext uri="{BB962C8B-B14F-4D97-AF65-F5344CB8AC3E}">
        <p14:creationId xmlns:p14="http://schemas.microsoft.com/office/powerpoint/2010/main" val="57880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456A4DB-D859-41D3-B898-25AF9E9648A4}"/>
              </a:ext>
            </a:extLst>
          </p:cNvPr>
          <p:cNvSpPr>
            <a:spLocks noGrp="1"/>
          </p:cNvSpPr>
          <p:nvPr>
            <p:ph type="body" sz="quarter" idx="13"/>
          </p:nvPr>
        </p:nvSpPr>
        <p:spPr>
          <a:xfrm>
            <a:off x="546911" y="1144591"/>
            <a:ext cx="11098179" cy="1057434"/>
          </a:xfrm>
        </p:spPr>
        <p:txBody>
          <a:bodyPr/>
          <a:lstStyle/>
          <a:p>
            <a:r>
              <a:rPr lang="en-US" b="0" dirty="0">
                <a:solidFill>
                  <a:schemeClr val="tx1"/>
                </a:solidFill>
              </a:rPr>
              <a:t>Amelia joined the Fund in July 2015 at age 43.  Her 3 Year Average (3YA) will be $76,000 when she retires. </a:t>
            </a:r>
          </a:p>
        </p:txBody>
      </p:sp>
      <p:sp>
        <p:nvSpPr>
          <p:cNvPr id="22" name="Content Placeholder 13">
            <a:extLst>
              <a:ext uri="{FF2B5EF4-FFF2-40B4-BE49-F238E27FC236}">
                <a16:creationId xmlns:a16="http://schemas.microsoft.com/office/drawing/2014/main" id="{33E3DCFE-7E8A-40B7-B71B-9DCEBAF58CA4}"/>
              </a:ext>
            </a:extLst>
          </p:cNvPr>
          <p:cNvSpPr>
            <a:spLocks noGrp="1"/>
          </p:cNvSpPr>
          <p:nvPr>
            <p:ph idx="1"/>
          </p:nvPr>
        </p:nvSpPr>
        <p:spPr>
          <a:xfrm>
            <a:off x="6228945" y="2340749"/>
            <a:ext cx="5416145" cy="3657600"/>
          </a:xfrm>
        </p:spPr>
        <p:style>
          <a:lnRef idx="1">
            <a:schemeClr val="accent4"/>
          </a:lnRef>
          <a:fillRef idx="2">
            <a:schemeClr val="accent4"/>
          </a:fillRef>
          <a:effectRef idx="1">
            <a:schemeClr val="accent4"/>
          </a:effectRef>
          <a:fontRef idx="minor">
            <a:schemeClr val="dk1"/>
          </a:fontRef>
        </p:style>
        <p:txBody>
          <a:bodyPr/>
          <a:lstStyle/>
          <a:p>
            <a:r>
              <a:rPr lang="en-US" b="1" dirty="0"/>
              <a:t>Calculation Under Group B Plan</a:t>
            </a:r>
            <a:r>
              <a:rPr lang="en-US" dirty="0"/>
              <a:t>:</a:t>
            </a:r>
          </a:p>
          <a:p>
            <a:pPr marL="457200" lvl="1" indent="0">
              <a:buNone/>
            </a:pPr>
            <a:r>
              <a:rPr lang="en-US" dirty="0"/>
              <a:t>Amelia will be 54 years of age in Nov. 2025 and will have completed 10 years of creditable service.  Since she is under 55 years of age, she has the option to </a:t>
            </a:r>
            <a:r>
              <a:rPr lang="en-US" b="1" dirty="0"/>
              <a:t>defer</a:t>
            </a:r>
            <a:r>
              <a:rPr lang="en-US" dirty="0"/>
              <a:t> her vested retirement until she reaches age 65.  If she defers, her multiplier will be </a:t>
            </a:r>
            <a:r>
              <a:rPr lang="en-US"/>
              <a:t>the maximum Group B Age Multiplier </a:t>
            </a:r>
            <a:r>
              <a:rPr lang="en-US" dirty="0"/>
              <a:t>2.46%.    </a:t>
            </a:r>
          </a:p>
          <a:p>
            <a:pPr marL="457200" lvl="1" indent="0">
              <a:buNone/>
            </a:pPr>
            <a:endParaRPr lang="en-US" dirty="0"/>
          </a:p>
          <a:p>
            <a:pPr lvl="1"/>
            <a:r>
              <a:rPr lang="en-US" dirty="0"/>
              <a:t>10.3333 x 2.46% = 25.42% of her 3YA ($76,000)</a:t>
            </a:r>
          </a:p>
          <a:p>
            <a:pPr lvl="1"/>
            <a:r>
              <a:rPr lang="en-US" dirty="0"/>
              <a:t>25.42% x $76,000 = $19,319.20 annually or </a:t>
            </a:r>
            <a:r>
              <a:rPr lang="en-US"/>
              <a:t>$1,609.93 </a:t>
            </a:r>
            <a:r>
              <a:rPr lang="en-US" dirty="0"/>
              <a:t>monthly</a:t>
            </a:r>
          </a:p>
        </p:txBody>
      </p:sp>
      <p:sp>
        <p:nvSpPr>
          <p:cNvPr id="26" name="Content Placeholder 13">
            <a:extLst>
              <a:ext uri="{FF2B5EF4-FFF2-40B4-BE49-F238E27FC236}">
                <a16:creationId xmlns:a16="http://schemas.microsoft.com/office/drawing/2014/main" id="{93A86346-0BD3-4700-96B9-8B65E2D5259A}"/>
              </a:ext>
            </a:extLst>
          </p:cNvPr>
          <p:cNvSpPr txBox="1">
            <a:spLocks/>
          </p:cNvSpPr>
          <p:nvPr/>
        </p:nvSpPr>
        <p:spPr>
          <a:xfrm>
            <a:off x="546911" y="2340749"/>
            <a:ext cx="5416145" cy="36576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b="1" dirty="0"/>
              <a:t>Calculation Under Group A Plan</a:t>
            </a:r>
            <a:r>
              <a:rPr lang="en-US" dirty="0"/>
              <a:t>:</a:t>
            </a:r>
          </a:p>
          <a:p>
            <a:pPr marL="457200" lvl="1" indent="0">
              <a:buNone/>
            </a:pPr>
            <a:r>
              <a:rPr lang="en-US" dirty="0"/>
              <a:t>Amelia will be 65 years of age in Nov. 2036 and will qualify for a Normal Retirement because of her age 65.</a:t>
            </a:r>
          </a:p>
          <a:p>
            <a:pPr marL="457200" lvl="1" indent="0">
              <a:buNone/>
            </a:pPr>
            <a:endParaRPr lang="en-US" dirty="0"/>
          </a:p>
          <a:p>
            <a:pPr lvl="1"/>
            <a:r>
              <a:rPr lang="en-US" dirty="0"/>
              <a:t>21.3333 x 2.46% = 52.48% of her 3YA ($76,000)</a:t>
            </a:r>
          </a:p>
          <a:p>
            <a:pPr lvl="1"/>
            <a:r>
              <a:rPr lang="en-US" dirty="0"/>
              <a:t>52.48% x $76,000 = $39,884.80 annually or $3,323.73 monthly </a:t>
            </a:r>
          </a:p>
        </p:txBody>
      </p:sp>
      <p:sp>
        <p:nvSpPr>
          <p:cNvPr id="28" name="Title 1">
            <a:extLst>
              <a:ext uri="{FF2B5EF4-FFF2-40B4-BE49-F238E27FC236}">
                <a16:creationId xmlns:a16="http://schemas.microsoft.com/office/drawing/2014/main" id="{49455FE8-006B-4330-96EF-94EFD4C90251}"/>
              </a:ext>
            </a:extLst>
          </p:cNvPr>
          <p:cNvSpPr>
            <a:spLocks noGrp="1"/>
          </p:cNvSpPr>
          <p:nvPr>
            <p:ph type="title"/>
          </p:nvPr>
        </p:nvSpPr>
        <p:spPr>
          <a:xfrm>
            <a:off x="838200" y="299812"/>
            <a:ext cx="10515600" cy="646927"/>
          </a:xfrm>
        </p:spPr>
        <p:txBody>
          <a:bodyPr>
            <a:normAutofit fontScale="90000"/>
          </a:bodyPr>
          <a:lstStyle/>
          <a:p>
            <a:r>
              <a:rPr lang="en-US" dirty="0"/>
              <a:t>Retirement Calculation Example: Vested Retirement</a:t>
            </a:r>
            <a:br>
              <a:rPr lang="en-US"/>
            </a:br>
            <a:r>
              <a:rPr lang="en-US"/>
              <a:t>Deferred Vested Retirement</a:t>
            </a:r>
            <a:endParaRPr lang="en-US" dirty="0"/>
          </a:p>
        </p:txBody>
      </p:sp>
    </p:spTree>
    <p:extLst>
      <p:ext uri="{BB962C8B-B14F-4D97-AF65-F5344CB8AC3E}">
        <p14:creationId xmlns:p14="http://schemas.microsoft.com/office/powerpoint/2010/main" val="152627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456A4DB-D859-41D3-B898-25AF9E9648A4}"/>
              </a:ext>
            </a:extLst>
          </p:cNvPr>
          <p:cNvSpPr>
            <a:spLocks noGrp="1"/>
          </p:cNvSpPr>
          <p:nvPr>
            <p:ph type="body" sz="quarter" idx="13"/>
          </p:nvPr>
        </p:nvSpPr>
        <p:spPr>
          <a:xfrm>
            <a:off x="546911" y="1144591"/>
            <a:ext cx="11098179" cy="1057434"/>
          </a:xfrm>
        </p:spPr>
        <p:txBody>
          <a:bodyPr/>
          <a:lstStyle/>
          <a:p>
            <a:r>
              <a:rPr lang="en-US" b="0" dirty="0">
                <a:solidFill>
                  <a:schemeClr val="tx1"/>
                </a:solidFill>
              </a:rPr>
              <a:t>Amelia joined the Fund in July 2015 at age 43.  She will be laid-off in November 2026.  Her 3 Year Average (3YA) will be $80,000 when she retires. </a:t>
            </a:r>
          </a:p>
        </p:txBody>
      </p:sp>
      <p:sp>
        <p:nvSpPr>
          <p:cNvPr id="22" name="Content Placeholder 13">
            <a:extLst>
              <a:ext uri="{FF2B5EF4-FFF2-40B4-BE49-F238E27FC236}">
                <a16:creationId xmlns:a16="http://schemas.microsoft.com/office/drawing/2014/main" id="{33E3DCFE-7E8A-40B7-B71B-9DCEBAF58CA4}"/>
              </a:ext>
            </a:extLst>
          </p:cNvPr>
          <p:cNvSpPr>
            <a:spLocks noGrp="1"/>
          </p:cNvSpPr>
          <p:nvPr>
            <p:ph idx="1"/>
          </p:nvPr>
        </p:nvSpPr>
        <p:spPr>
          <a:xfrm>
            <a:off x="6228945" y="2340749"/>
            <a:ext cx="5416145" cy="3657600"/>
          </a:xfrm>
        </p:spPr>
        <p:style>
          <a:lnRef idx="1">
            <a:schemeClr val="accent4"/>
          </a:lnRef>
          <a:fillRef idx="2">
            <a:schemeClr val="accent4"/>
          </a:fillRef>
          <a:effectRef idx="1">
            <a:schemeClr val="accent4"/>
          </a:effectRef>
          <a:fontRef idx="minor">
            <a:schemeClr val="dk1"/>
          </a:fontRef>
        </p:style>
        <p:txBody>
          <a:bodyPr/>
          <a:lstStyle/>
          <a:p>
            <a:r>
              <a:rPr lang="en-US" b="1" dirty="0"/>
              <a:t>Calculation Under Group B Plan</a:t>
            </a:r>
            <a:r>
              <a:rPr lang="en-US" dirty="0"/>
              <a:t>:</a:t>
            </a:r>
          </a:p>
          <a:p>
            <a:pPr marL="457200" lvl="1" indent="0">
              <a:spcBef>
                <a:spcPts val="0"/>
              </a:spcBef>
              <a:buNone/>
            </a:pPr>
            <a:r>
              <a:rPr lang="en-US" dirty="0"/>
              <a:t>Amelia will be 55 years of age in Nov. 2026 and will have completed 11 years of creditable service.  Since she is 55 years of age, </a:t>
            </a:r>
            <a:r>
              <a:rPr lang="en-US"/>
              <a:t>she would not be eligible for a vested retirement allowance and would be required to take a standard retirement using the formula set out in Slide No. 7 and the Age Multiplier for age 55 </a:t>
            </a:r>
            <a:r>
              <a:rPr lang="en-US" dirty="0"/>
              <a:t>(1.75%).    </a:t>
            </a:r>
          </a:p>
          <a:p>
            <a:pPr marL="457200" lvl="1" indent="0">
              <a:spcBef>
                <a:spcPts val="0"/>
              </a:spcBef>
              <a:buNone/>
            </a:pPr>
            <a:endParaRPr lang="en-US" dirty="0"/>
          </a:p>
          <a:p>
            <a:pPr lvl="1">
              <a:spcBef>
                <a:spcPts val="0"/>
              </a:spcBef>
            </a:pPr>
            <a:r>
              <a:rPr lang="en-US" dirty="0"/>
              <a:t>11.3333 x 1.75% = 19.83% of her 3YA ($80,000)</a:t>
            </a:r>
          </a:p>
          <a:p>
            <a:pPr lvl="1">
              <a:spcBef>
                <a:spcPts val="0"/>
              </a:spcBef>
            </a:pPr>
            <a:r>
              <a:rPr lang="en-US" dirty="0"/>
              <a:t>19.83% x $80,000 = $15,864 annually or $1,322 monthly</a:t>
            </a:r>
          </a:p>
        </p:txBody>
      </p:sp>
      <p:sp>
        <p:nvSpPr>
          <p:cNvPr id="26" name="Content Placeholder 13">
            <a:extLst>
              <a:ext uri="{FF2B5EF4-FFF2-40B4-BE49-F238E27FC236}">
                <a16:creationId xmlns:a16="http://schemas.microsoft.com/office/drawing/2014/main" id="{93A86346-0BD3-4700-96B9-8B65E2D5259A}"/>
              </a:ext>
            </a:extLst>
          </p:cNvPr>
          <p:cNvSpPr txBox="1">
            <a:spLocks/>
          </p:cNvSpPr>
          <p:nvPr/>
        </p:nvSpPr>
        <p:spPr>
          <a:xfrm>
            <a:off x="546911" y="2340749"/>
            <a:ext cx="5416145" cy="36576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b="1" dirty="0"/>
              <a:t>Calculation Under Group A Plan</a:t>
            </a:r>
            <a:r>
              <a:rPr lang="en-US" dirty="0"/>
              <a:t>:</a:t>
            </a:r>
          </a:p>
          <a:p>
            <a:pPr marL="457200" lvl="1" indent="0">
              <a:spcBef>
                <a:spcPts val="0"/>
              </a:spcBef>
              <a:buNone/>
            </a:pPr>
            <a:r>
              <a:rPr lang="en-US" dirty="0"/>
              <a:t>Amelia will be 55 years of age in Nov. 2026.  She will have to wait 10 years until age 65 in order to collect a pension that roughly equals 15.33% of her 3YA.  </a:t>
            </a:r>
          </a:p>
          <a:p>
            <a:pPr marL="457200" lvl="1" indent="0">
              <a:spcBef>
                <a:spcPts val="0"/>
              </a:spcBef>
              <a:buNone/>
            </a:pPr>
            <a:endParaRPr lang="en-US" dirty="0"/>
          </a:p>
          <a:p>
            <a:pPr lvl="1">
              <a:spcBef>
                <a:spcPts val="0"/>
              </a:spcBef>
            </a:pPr>
            <a:r>
              <a:rPr lang="en-US" dirty="0"/>
              <a:t>11 years x 5% per year = 55% of normal benefit</a:t>
            </a:r>
          </a:p>
          <a:p>
            <a:pPr lvl="1">
              <a:spcBef>
                <a:spcPts val="0"/>
              </a:spcBef>
            </a:pPr>
            <a:r>
              <a:rPr lang="en-US"/>
              <a:t>55</a:t>
            </a:r>
            <a:r>
              <a:rPr lang="en-US" dirty="0"/>
              <a:t>% x 11.3333 years x 2.46% x $80,000 = $12,264 annually or $1,022 monthly </a:t>
            </a:r>
          </a:p>
          <a:p>
            <a:pPr marL="457200" lvl="1" indent="0">
              <a:buNone/>
            </a:pPr>
            <a:endParaRPr lang="en-US" dirty="0"/>
          </a:p>
        </p:txBody>
      </p:sp>
      <p:sp>
        <p:nvSpPr>
          <p:cNvPr id="28" name="Title 1">
            <a:extLst>
              <a:ext uri="{FF2B5EF4-FFF2-40B4-BE49-F238E27FC236}">
                <a16:creationId xmlns:a16="http://schemas.microsoft.com/office/drawing/2014/main" id="{49455FE8-006B-4330-96EF-94EFD4C90251}"/>
              </a:ext>
            </a:extLst>
          </p:cNvPr>
          <p:cNvSpPr>
            <a:spLocks noGrp="1"/>
          </p:cNvSpPr>
          <p:nvPr>
            <p:ph type="title"/>
          </p:nvPr>
        </p:nvSpPr>
        <p:spPr>
          <a:xfrm>
            <a:off x="838200" y="365127"/>
            <a:ext cx="10515600" cy="646927"/>
          </a:xfrm>
        </p:spPr>
        <p:txBody>
          <a:bodyPr>
            <a:normAutofit fontScale="90000"/>
          </a:bodyPr>
          <a:lstStyle/>
          <a:p>
            <a:r>
              <a:rPr lang="en-US" dirty="0"/>
              <a:t>Retirement Calculation Example: Vested Retirement Benefit</a:t>
            </a:r>
            <a:br>
              <a:rPr lang="en-US"/>
            </a:br>
            <a:r>
              <a:rPr lang="en-US"/>
              <a:t>Layoff/ Immediate</a:t>
            </a:r>
            <a:endParaRPr lang="en-US" dirty="0"/>
          </a:p>
        </p:txBody>
      </p:sp>
    </p:spTree>
    <p:extLst>
      <p:ext uri="{BB962C8B-B14F-4D97-AF65-F5344CB8AC3E}">
        <p14:creationId xmlns:p14="http://schemas.microsoft.com/office/powerpoint/2010/main" val="584002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456D7-4E31-4A6C-87BB-8ACF3BFBD7E9}"/>
              </a:ext>
            </a:extLst>
          </p:cNvPr>
          <p:cNvSpPr>
            <a:spLocks noGrp="1"/>
          </p:cNvSpPr>
          <p:nvPr>
            <p:ph type="title"/>
          </p:nvPr>
        </p:nvSpPr>
        <p:spPr/>
        <p:txBody>
          <a:bodyPr/>
          <a:lstStyle/>
          <a:p>
            <a:r>
              <a:rPr lang="en-US" dirty="0"/>
              <a:t>Disability Retirement Allowance</a:t>
            </a:r>
          </a:p>
        </p:txBody>
      </p:sp>
      <p:sp>
        <p:nvSpPr>
          <p:cNvPr id="6" name="Content Placeholder 5">
            <a:extLst>
              <a:ext uri="{FF2B5EF4-FFF2-40B4-BE49-F238E27FC236}">
                <a16:creationId xmlns:a16="http://schemas.microsoft.com/office/drawing/2014/main" id="{0F2A5AA1-F451-4DF1-9101-5A6E677652B4}"/>
              </a:ext>
            </a:extLst>
          </p:cNvPr>
          <p:cNvSpPr>
            <a:spLocks noGrp="1"/>
          </p:cNvSpPr>
          <p:nvPr>
            <p:ph idx="1"/>
          </p:nvPr>
        </p:nvSpPr>
        <p:spPr/>
        <p:txBody>
          <a:bodyPr>
            <a:normAutofit fontScale="70000" lnSpcReduction="20000"/>
          </a:bodyPr>
          <a:lstStyle/>
          <a:p>
            <a:pPr algn="just">
              <a:spcBef>
                <a:spcPts val="300"/>
              </a:spcBef>
            </a:pPr>
            <a:r>
              <a:rPr lang="en-US" b="1" dirty="0"/>
              <a:t>Eligibility for Disability Retirement Allowance</a:t>
            </a:r>
            <a:r>
              <a:rPr lang="en-US" dirty="0"/>
              <a:t>. For Members in either the </a:t>
            </a:r>
            <a:r>
              <a:rPr lang="en-US"/>
              <a:t>Group A Plan </a:t>
            </a:r>
            <a:r>
              <a:rPr lang="en-US" dirty="0"/>
              <a:t>or Group B Plan, a Member is required to accumulate 4 years of creditable service to be eligible for an occupational disability and required to accumulate 6 years of creditable service to be eligible for a non-occupational disability.</a:t>
            </a:r>
          </a:p>
          <a:p>
            <a:pPr algn="just">
              <a:spcBef>
                <a:spcPts val="300"/>
              </a:spcBef>
            </a:pPr>
            <a:r>
              <a:rPr lang="en-US" b="1" dirty="0"/>
              <a:t>Minimum Disability Retirement Allowance</a:t>
            </a:r>
            <a:r>
              <a:rPr lang="en-US" dirty="0"/>
              <a:t>. For Members in either the </a:t>
            </a:r>
            <a:r>
              <a:rPr lang="en-US"/>
              <a:t>Group A Plan </a:t>
            </a:r>
            <a:r>
              <a:rPr lang="en-US" dirty="0"/>
              <a:t>or Group B Plan, a Member receiving a disability retirement allowance will receive a minimum of 15% of the average of such Member’s highest 3 years of pensionable earnings.</a:t>
            </a:r>
          </a:p>
          <a:p>
            <a:pPr algn="just">
              <a:spcBef>
                <a:spcPts val="300"/>
              </a:spcBef>
            </a:pPr>
            <a:r>
              <a:rPr lang="en-US" b="1" dirty="0"/>
              <a:t>Calculation of Disability Benefit Allowance</a:t>
            </a:r>
            <a:r>
              <a:rPr lang="en-US" dirty="0"/>
              <a:t>. </a:t>
            </a:r>
          </a:p>
          <a:p>
            <a:pPr lvl="1" algn="just">
              <a:spcBef>
                <a:spcPts val="300"/>
              </a:spcBef>
            </a:pPr>
            <a:r>
              <a:rPr lang="en-US" sz="2000" b="1" dirty="0"/>
              <a:t>Group A Plan</a:t>
            </a:r>
            <a:r>
              <a:rPr lang="en-US" sz="2000" dirty="0"/>
              <a:t>. A </a:t>
            </a:r>
            <a:r>
              <a:rPr lang="en-US" sz="2000" dirty="0">
                <a:effectLst/>
                <a:ea typeface="Times New Roman" panose="02020603050405020304" pitchFamily="18" charset="0"/>
                <a:cs typeface="Times New Roman" panose="02020603050405020304" pitchFamily="18" charset="0"/>
              </a:rPr>
              <a:t>disability retirement allowance under the Group A Plan is calculated using the following formula: </a:t>
            </a:r>
          </a:p>
          <a:p>
            <a:pPr lvl="2" algn="just">
              <a:spcBef>
                <a:spcPts val="300"/>
              </a:spcBef>
            </a:pPr>
            <a:r>
              <a:rPr lang="en-US" sz="2000" dirty="0">
                <a:effectLst/>
                <a:ea typeface="Times New Roman" panose="02020603050405020304" pitchFamily="18" charset="0"/>
                <a:cs typeface="Times New Roman" panose="02020603050405020304" pitchFamily="18" charset="0"/>
              </a:rPr>
              <a:t>[the average of the Member’s highest 3 years of pensionable earnings]; </a:t>
            </a:r>
          </a:p>
          <a:p>
            <a:pPr lvl="2" algn="just">
              <a:spcBef>
                <a:spcPts val="300"/>
              </a:spcBef>
            </a:pPr>
            <a:r>
              <a:rPr lang="en-US" sz="2000" i="1" dirty="0">
                <a:effectLst/>
                <a:ea typeface="Times New Roman" panose="02020603050405020304" pitchFamily="18" charset="0"/>
                <a:cs typeface="Times New Roman" panose="02020603050405020304" pitchFamily="18" charset="0"/>
              </a:rPr>
              <a:t>multiplied by</a:t>
            </a:r>
            <a:r>
              <a:rPr lang="en-US" sz="2000" dirty="0">
                <a:effectLst/>
                <a:ea typeface="Times New Roman" panose="02020603050405020304" pitchFamily="18" charset="0"/>
                <a:cs typeface="Times New Roman" panose="02020603050405020304" pitchFamily="18" charset="0"/>
              </a:rPr>
              <a:t> 2.46%; </a:t>
            </a:r>
          </a:p>
          <a:p>
            <a:pPr lvl="2" algn="just">
              <a:spcBef>
                <a:spcPts val="300"/>
              </a:spcBef>
            </a:pPr>
            <a:r>
              <a:rPr lang="en-US" sz="2000" i="1" dirty="0">
                <a:effectLst/>
                <a:ea typeface="Times New Roman" panose="02020603050405020304" pitchFamily="18" charset="0"/>
                <a:cs typeface="Times New Roman" panose="02020603050405020304" pitchFamily="18" charset="0"/>
              </a:rPr>
              <a:t>multiplied by</a:t>
            </a:r>
            <a:r>
              <a:rPr lang="en-US" sz="2000" dirty="0">
                <a:effectLst/>
                <a:ea typeface="Times New Roman" panose="02020603050405020304" pitchFamily="18" charset="0"/>
                <a:cs typeface="Times New Roman" panose="02020603050405020304" pitchFamily="18" charset="0"/>
              </a:rPr>
              <a:t> [the Member’s years and months of creditable service]. </a:t>
            </a:r>
            <a:endParaRPr lang="en-US" sz="2000" dirty="0"/>
          </a:p>
          <a:p>
            <a:pPr lvl="1" algn="just">
              <a:spcBef>
                <a:spcPts val="300"/>
              </a:spcBef>
            </a:pPr>
            <a:r>
              <a:rPr lang="en-US" sz="2000" b="1" dirty="0"/>
              <a:t>Group B Plan</a:t>
            </a:r>
            <a:r>
              <a:rPr lang="en-US" sz="2000" dirty="0"/>
              <a:t>. A </a:t>
            </a:r>
            <a:r>
              <a:rPr lang="en-US" sz="2000" dirty="0">
                <a:effectLst/>
                <a:ea typeface="Times New Roman" panose="02020603050405020304" pitchFamily="18" charset="0"/>
                <a:cs typeface="Times New Roman" panose="02020603050405020304" pitchFamily="18" charset="0"/>
              </a:rPr>
              <a:t>disability retirement allowance under the Group B Plan is calculated using the following formula: </a:t>
            </a:r>
          </a:p>
          <a:p>
            <a:pPr lvl="2" algn="just">
              <a:spcBef>
                <a:spcPts val="300"/>
              </a:spcBef>
            </a:pPr>
            <a:r>
              <a:rPr lang="en-US" sz="2000" dirty="0"/>
              <a:t>[the average of the Member’s highest 3 years of pensionable earnings]; </a:t>
            </a:r>
          </a:p>
          <a:p>
            <a:pPr lvl="2" algn="just">
              <a:spcBef>
                <a:spcPts val="300"/>
              </a:spcBef>
            </a:pPr>
            <a:r>
              <a:rPr lang="en-US" sz="2000" i="1" dirty="0"/>
              <a:t>multiplied by</a:t>
            </a:r>
            <a:r>
              <a:rPr lang="en-US" sz="2000" dirty="0"/>
              <a:t> </a:t>
            </a:r>
            <a:r>
              <a:rPr lang="en-US" sz="2000" dirty="0">
                <a:effectLst/>
                <a:ea typeface="Times New Roman" panose="02020603050405020304" pitchFamily="18" charset="0"/>
                <a:cs typeface="Times New Roman" panose="02020603050405020304" pitchFamily="18" charset="0"/>
              </a:rPr>
              <a:t>[the Age Multiplier], which is determined using the following table; provided, however, that the Age Multiplier is based on the Member retiring at the age of 55 or the Member’s age at the time of disability retirement if the Member is over the age of 55;</a:t>
            </a:r>
          </a:p>
          <a:p>
            <a:pPr marL="457200" lvl="1" indent="0" algn="just">
              <a:buNone/>
            </a:pPr>
            <a:endParaRPr lang="en-US" sz="1600" dirty="0"/>
          </a:p>
          <a:p>
            <a:pPr marL="457200" lvl="1" indent="0" algn="just">
              <a:buNone/>
            </a:pPr>
            <a:endParaRPr lang="en-US" sz="1600" dirty="0"/>
          </a:p>
          <a:p>
            <a:pPr marL="457200" lvl="1" indent="0" algn="just">
              <a:buNone/>
            </a:pPr>
            <a:endParaRPr lang="en-US" sz="1600" dirty="0"/>
          </a:p>
          <a:p>
            <a:pPr marL="457200" lvl="1" indent="0" algn="just">
              <a:buNone/>
            </a:pPr>
            <a:endParaRPr lang="en-US" sz="1600" dirty="0"/>
          </a:p>
          <a:p>
            <a:pPr marL="457200" lvl="1" indent="0" algn="just">
              <a:buNone/>
            </a:pPr>
            <a:endParaRPr lang="en-US" sz="1600" dirty="0"/>
          </a:p>
          <a:p>
            <a:pPr marL="457200" lvl="1" indent="0" algn="just">
              <a:buNone/>
            </a:pPr>
            <a:endParaRPr lang="en-US" sz="1600" dirty="0"/>
          </a:p>
          <a:p>
            <a:pPr marL="457200" lvl="1" indent="0" algn="just">
              <a:buNone/>
            </a:pPr>
            <a:endParaRPr lang="en-US" sz="1600" dirty="0"/>
          </a:p>
          <a:p>
            <a:pPr marL="457200" lvl="1" indent="0" algn="just">
              <a:buNone/>
            </a:pPr>
            <a:endParaRPr lang="en-US" sz="1600" dirty="0"/>
          </a:p>
          <a:p>
            <a:pPr marL="457200" lvl="1" indent="0" algn="just">
              <a:buNone/>
            </a:pPr>
            <a:br>
              <a:rPr lang="en-US" sz="1600" dirty="0"/>
            </a:br>
            <a:endParaRPr lang="en-US" sz="1600" dirty="0"/>
          </a:p>
          <a:p>
            <a:pPr marL="457200" lvl="1" indent="0" algn="just">
              <a:buNone/>
            </a:pPr>
            <a:endParaRPr lang="en-US" sz="1600" dirty="0"/>
          </a:p>
          <a:p>
            <a:pPr lvl="2" algn="just"/>
            <a:r>
              <a:rPr lang="en-US" sz="2000" i="1" dirty="0"/>
              <a:t>multiplied by </a:t>
            </a:r>
            <a:r>
              <a:rPr lang="en-US" sz="2000" dirty="0"/>
              <a:t>[the Member’s years and months of creditable service].</a:t>
            </a:r>
          </a:p>
        </p:txBody>
      </p:sp>
      <p:pic>
        <p:nvPicPr>
          <p:cNvPr id="3" name="Picture 2">
            <a:extLst>
              <a:ext uri="{FF2B5EF4-FFF2-40B4-BE49-F238E27FC236}">
                <a16:creationId xmlns:a16="http://schemas.microsoft.com/office/drawing/2014/main" id="{C9D7E9DF-B4FE-49A7-9485-F0AEEB239BC1}"/>
              </a:ext>
            </a:extLst>
          </p:cNvPr>
          <p:cNvPicPr>
            <a:picLocks noChangeAspect="1"/>
          </p:cNvPicPr>
          <p:nvPr/>
        </p:nvPicPr>
        <p:blipFill>
          <a:blip r:embed="rId3"/>
          <a:stretch>
            <a:fillRect/>
          </a:stretch>
        </p:blipFill>
        <p:spPr>
          <a:xfrm>
            <a:off x="2108717" y="3758712"/>
            <a:ext cx="3720926" cy="1998275"/>
          </a:xfrm>
          <a:prstGeom prst="rect">
            <a:avLst/>
          </a:prstGeom>
        </p:spPr>
      </p:pic>
    </p:spTree>
    <p:extLst>
      <p:ext uri="{BB962C8B-B14F-4D97-AF65-F5344CB8AC3E}">
        <p14:creationId xmlns:p14="http://schemas.microsoft.com/office/powerpoint/2010/main" val="277963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456A4DB-D859-41D3-B898-25AF9E9648A4}"/>
              </a:ext>
            </a:extLst>
          </p:cNvPr>
          <p:cNvSpPr>
            <a:spLocks noGrp="1"/>
          </p:cNvSpPr>
          <p:nvPr>
            <p:ph type="body" sz="quarter" idx="13"/>
          </p:nvPr>
        </p:nvSpPr>
        <p:spPr>
          <a:xfrm>
            <a:off x="546911" y="1144591"/>
            <a:ext cx="11098179" cy="1076096"/>
          </a:xfrm>
        </p:spPr>
        <p:txBody>
          <a:bodyPr/>
          <a:lstStyle/>
          <a:p>
            <a:r>
              <a:rPr lang="en-US" b="0" dirty="0">
                <a:solidFill>
                  <a:schemeClr val="tx1"/>
                </a:solidFill>
              </a:rPr>
              <a:t>Lance joined the Fund in August 2008 at aged 27.  His 3 Year Average (3YA) will </a:t>
            </a:r>
            <a:r>
              <a:rPr lang="en-US" b="0">
                <a:solidFill>
                  <a:schemeClr val="tx1"/>
                </a:solidFill>
              </a:rPr>
              <a:t>be $88,000 </a:t>
            </a:r>
            <a:r>
              <a:rPr lang="en-US" b="0" dirty="0">
                <a:solidFill>
                  <a:schemeClr val="tx1"/>
                </a:solidFill>
              </a:rPr>
              <a:t>when he retires.  If he were to become injured in the future, his November 2027 calculation would be calculated as follows:     </a:t>
            </a:r>
          </a:p>
        </p:txBody>
      </p:sp>
      <p:sp>
        <p:nvSpPr>
          <p:cNvPr id="22" name="Content Placeholder 13">
            <a:extLst>
              <a:ext uri="{FF2B5EF4-FFF2-40B4-BE49-F238E27FC236}">
                <a16:creationId xmlns:a16="http://schemas.microsoft.com/office/drawing/2014/main" id="{33E3DCFE-7E8A-40B7-B71B-9DCEBAF58CA4}"/>
              </a:ext>
            </a:extLst>
          </p:cNvPr>
          <p:cNvSpPr>
            <a:spLocks noGrp="1"/>
          </p:cNvSpPr>
          <p:nvPr>
            <p:ph idx="1"/>
          </p:nvPr>
        </p:nvSpPr>
        <p:spPr>
          <a:xfrm>
            <a:off x="6228945" y="2351314"/>
            <a:ext cx="5416145" cy="3647035"/>
          </a:xfrm>
        </p:spPr>
        <p:style>
          <a:lnRef idx="1">
            <a:schemeClr val="accent4"/>
          </a:lnRef>
          <a:fillRef idx="2">
            <a:schemeClr val="accent4"/>
          </a:fillRef>
          <a:effectRef idx="1">
            <a:schemeClr val="accent4"/>
          </a:effectRef>
          <a:fontRef idx="minor">
            <a:schemeClr val="dk1"/>
          </a:fontRef>
        </p:style>
        <p:txBody>
          <a:bodyPr/>
          <a:lstStyle/>
          <a:p>
            <a:r>
              <a:rPr lang="en-US" b="1" dirty="0"/>
              <a:t>Calculation Under Group B Plan</a:t>
            </a:r>
            <a:r>
              <a:rPr lang="en-US" dirty="0"/>
              <a:t>:</a:t>
            </a:r>
          </a:p>
          <a:p>
            <a:pPr marL="457200" lvl="1" indent="0">
              <a:spcBef>
                <a:spcPts val="0"/>
              </a:spcBef>
              <a:buNone/>
            </a:pPr>
            <a:r>
              <a:rPr lang="en-US" dirty="0"/>
              <a:t>Lance will have 19.25 years of creditable </a:t>
            </a:r>
            <a:r>
              <a:rPr lang="en-US"/>
              <a:t>service in </a:t>
            </a:r>
            <a:r>
              <a:rPr lang="en-US" dirty="0"/>
              <a:t>Nov. 2027 and will be 46 years of age.  Since he is younger than 55, he will receive the reduced age multiplier as if he were 55 years of age.  </a:t>
            </a:r>
          </a:p>
          <a:p>
            <a:pPr marL="457200" lvl="1" indent="0">
              <a:spcBef>
                <a:spcPts val="0"/>
              </a:spcBef>
              <a:buNone/>
            </a:pPr>
            <a:endParaRPr lang="en-US" dirty="0"/>
          </a:p>
          <a:p>
            <a:pPr lvl="1"/>
            <a:r>
              <a:rPr lang="en-US" dirty="0"/>
              <a:t>19.25 x 1.75% = 33.69% of his 3YA ($88,000)</a:t>
            </a:r>
          </a:p>
          <a:p>
            <a:pPr lvl="1"/>
            <a:r>
              <a:rPr lang="en-US" dirty="0"/>
              <a:t>33.69% x $88,000 = $29,645 annually or $2,470 monthly</a:t>
            </a:r>
          </a:p>
        </p:txBody>
      </p:sp>
      <p:sp>
        <p:nvSpPr>
          <p:cNvPr id="26" name="Content Placeholder 13">
            <a:extLst>
              <a:ext uri="{FF2B5EF4-FFF2-40B4-BE49-F238E27FC236}">
                <a16:creationId xmlns:a16="http://schemas.microsoft.com/office/drawing/2014/main" id="{93A86346-0BD3-4700-96B9-8B65E2D5259A}"/>
              </a:ext>
            </a:extLst>
          </p:cNvPr>
          <p:cNvSpPr txBox="1">
            <a:spLocks/>
          </p:cNvSpPr>
          <p:nvPr/>
        </p:nvSpPr>
        <p:spPr>
          <a:xfrm>
            <a:off x="546911" y="2351314"/>
            <a:ext cx="5416145" cy="36470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b="1" dirty="0"/>
              <a:t>Calculation Under Group A Plan</a:t>
            </a:r>
            <a:r>
              <a:rPr lang="en-US" dirty="0"/>
              <a:t>:</a:t>
            </a:r>
          </a:p>
          <a:p>
            <a:pPr marL="457200" lvl="1" indent="0">
              <a:spcBef>
                <a:spcPts val="0"/>
              </a:spcBef>
              <a:buNone/>
            </a:pPr>
            <a:r>
              <a:rPr lang="en-US" dirty="0"/>
              <a:t>Lance will have 19.25 years of creditable </a:t>
            </a:r>
            <a:r>
              <a:rPr lang="en-US"/>
              <a:t>service in </a:t>
            </a:r>
            <a:r>
              <a:rPr lang="en-US" dirty="0"/>
              <a:t>Nov. 2027.  </a:t>
            </a:r>
          </a:p>
          <a:p>
            <a:pPr marL="457200" lvl="1" indent="0">
              <a:spcBef>
                <a:spcPts val="0"/>
              </a:spcBef>
              <a:buNone/>
            </a:pPr>
            <a:endParaRPr lang="en-US" dirty="0"/>
          </a:p>
          <a:p>
            <a:pPr marL="457200" lvl="1" indent="0">
              <a:spcBef>
                <a:spcPts val="0"/>
              </a:spcBef>
              <a:buNone/>
            </a:pPr>
            <a:endParaRPr lang="en-US"/>
          </a:p>
          <a:p>
            <a:pPr marL="457200" lvl="1" indent="0">
              <a:spcBef>
                <a:spcPts val="0"/>
              </a:spcBef>
              <a:buNone/>
            </a:pPr>
            <a:endParaRPr lang="en-US" dirty="0"/>
          </a:p>
          <a:p>
            <a:pPr lvl="1"/>
            <a:r>
              <a:rPr lang="en-US"/>
              <a:t>19.25 </a:t>
            </a:r>
            <a:r>
              <a:rPr lang="en-US" dirty="0"/>
              <a:t>x 2.46% = 47.36% of his 3YA ($88,000)</a:t>
            </a:r>
          </a:p>
          <a:p>
            <a:pPr lvl="1"/>
            <a:r>
              <a:rPr lang="en-US" dirty="0"/>
              <a:t>47.36% x $88,000 </a:t>
            </a:r>
            <a:r>
              <a:rPr lang="en-US"/>
              <a:t>= $41,672 </a:t>
            </a:r>
            <a:r>
              <a:rPr lang="en-US" dirty="0"/>
              <a:t>annually </a:t>
            </a:r>
            <a:r>
              <a:rPr lang="en-US"/>
              <a:t>or $3,472 </a:t>
            </a:r>
            <a:r>
              <a:rPr lang="en-US" dirty="0"/>
              <a:t>monthly </a:t>
            </a:r>
          </a:p>
        </p:txBody>
      </p:sp>
      <p:sp>
        <p:nvSpPr>
          <p:cNvPr id="28" name="Title 1">
            <a:extLst>
              <a:ext uri="{FF2B5EF4-FFF2-40B4-BE49-F238E27FC236}">
                <a16:creationId xmlns:a16="http://schemas.microsoft.com/office/drawing/2014/main" id="{49455FE8-006B-4330-96EF-94EFD4C90251}"/>
              </a:ext>
            </a:extLst>
          </p:cNvPr>
          <p:cNvSpPr>
            <a:spLocks noGrp="1"/>
          </p:cNvSpPr>
          <p:nvPr>
            <p:ph type="title"/>
          </p:nvPr>
        </p:nvSpPr>
        <p:spPr>
          <a:xfrm>
            <a:off x="838200" y="365127"/>
            <a:ext cx="10515600" cy="646927"/>
          </a:xfrm>
        </p:spPr>
        <p:txBody>
          <a:bodyPr>
            <a:normAutofit fontScale="90000"/>
          </a:bodyPr>
          <a:lstStyle/>
          <a:p>
            <a:r>
              <a:rPr lang="en-US" dirty="0"/>
              <a:t>Retirement Calculation Example: Disability Retirement Allowance</a:t>
            </a:r>
          </a:p>
        </p:txBody>
      </p:sp>
    </p:spTree>
    <p:extLst>
      <p:ext uri="{BB962C8B-B14F-4D97-AF65-F5344CB8AC3E}">
        <p14:creationId xmlns:p14="http://schemas.microsoft.com/office/powerpoint/2010/main" val="50154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5B89B7-44FC-4ABA-AC08-1BD2B1D9D08F}"/>
              </a:ext>
            </a:extLst>
          </p:cNvPr>
          <p:cNvSpPr>
            <a:spLocks noGrp="1"/>
          </p:cNvSpPr>
          <p:nvPr>
            <p:ph type="title"/>
          </p:nvPr>
        </p:nvSpPr>
        <p:spPr/>
        <p:txBody>
          <a:bodyPr/>
          <a:lstStyle/>
          <a:p>
            <a:r>
              <a:rPr lang="en-US" dirty="0"/>
              <a:t>Returning and Retaining Member Contributions</a:t>
            </a:r>
          </a:p>
        </p:txBody>
      </p:sp>
      <p:sp>
        <p:nvSpPr>
          <p:cNvPr id="6" name="Content Placeholder 5">
            <a:extLst>
              <a:ext uri="{FF2B5EF4-FFF2-40B4-BE49-F238E27FC236}">
                <a16:creationId xmlns:a16="http://schemas.microsoft.com/office/drawing/2014/main" id="{9A703A6D-CD65-46A6-85EF-A00C2AAA0637}"/>
              </a:ext>
            </a:extLst>
          </p:cNvPr>
          <p:cNvSpPr>
            <a:spLocks noGrp="1"/>
          </p:cNvSpPr>
          <p:nvPr>
            <p:ph idx="1"/>
          </p:nvPr>
        </p:nvSpPr>
        <p:spPr/>
        <p:txBody>
          <a:bodyPr>
            <a:normAutofit lnSpcReduction="10000"/>
          </a:bodyPr>
          <a:lstStyle/>
          <a:p>
            <a:pPr algn="just"/>
            <a:r>
              <a:rPr lang="en-US" b="1" dirty="0"/>
              <a:t>Group A Plan Members</a:t>
            </a:r>
            <a:r>
              <a:rPr lang="en-US" dirty="0"/>
              <a:t>. A Group A Plan Member that ceases to be an employee for any cause other than death or retirement may not elect to keep their contributions in the Fund</a:t>
            </a:r>
            <a:r>
              <a:rPr lang="en-US"/>
              <a:t>. For </a:t>
            </a:r>
            <a:r>
              <a:rPr lang="en-US" dirty="0"/>
              <a:t>a Group A Plan Member to have their creditable service restored, such Member is required to meet the requirements of the service buyback provisions of Article III(3), which require the Member to complete 3 years of creditable service and repay their withdrawn contributions to regain their creditable service.</a:t>
            </a:r>
          </a:p>
          <a:p>
            <a:pPr algn="just"/>
            <a:r>
              <a:rPr lang="en-US" b="1" dirty="0"/>
              <a:t>Group B Plan Members</a:t>
            </a:r>
            <a:r>
              <a:rPr lang="en-US" dirty="0"/>
              <a:t>. </a:t>
            </a:r>
          </a:p>
          <a:p>
            <a:pPr lvl="1" algn="just"/>
            <a:r>
              <a:rPr lang="en-US" b="1" dirty="0"/>
              <a:t>Election to Retain Contributions at the Fund.</a:t>
            </a:r>
            <a:r>
              <a:rPr lang="en-US" dirty="0"/>
              <a:t> Members in the Group B Plan who cease to be employed with the Authority may elect, upon written notification to the Fund on the Fund’s designated application for return of contributions form, to keep their contributions in the Fund in order to maintain and resume creditable service in the event any such former Member is rehired by the Authority and becomes a Member of the Fund again in the future.</a:t>
            </a:r>
          </a:p>
          <a:p>
            <a:pPr lvl="1" algn="just"/>
            <a:r>
              <a:rPr lang="en-US" b="1" dirty="0"/>
              <a:t>Obtaining a Return of Contributions</a:t>
            </a:r>
            <a:r>
              <a:rPr lang="en-US" dirty="0"/>
              <a:t>. Any former Group B Plan Member who does not make such election to keep their contributions in the Fund and receives a return of their contributions will not have their creditable service restored when such Member becomes a Member of the Fund again unless such Member meets the requirements of the service buyback provisions of Article III(3), which require the Member to complete 3 years of creditable service and repay their withdrawn contributions to regain their creditable service.</a:t>
            </a:r>
            <a:endParaRPr lang="en-US" b="1" dirty="0"/>
          </a:p>
        </p:txBody>
      </p:sp>
    </p:spTree>
    <p:extLst>
      <p:ext uri="{BB962C8B-B14F-4D97-AF65-F5344CB8AC3E}">
        <p14:creationId xmlns:p14="http://schemas.microsoft.com/office/powerpoint/2010/main" val="9169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6409-07A9-4AA7-A8F7-8BF11F978C58}"/>
              </a:ext>
            </a:extLst>
          </p:cNvPr>
          <p:cNvSpPr>
            <a:spLocks noGrp="1"/>
          </p:cNvSpPr>
          <p:nvPr>
            <p:ph type="title"/>
          </p:nvPr>
        </p:nvSpPr>
        <p:spPr/>
        <p:txBody>
          <a:bodyPr/>
          <a:lstStyle/>
          <a:p>
            <a:r>
              <a:rPr lang="en-US" dirty="0"/>
              <a:t>Increase in Contribution Rates; PRIT Investments</a:t>
            </a:r>
          </a:p>
        </p:txBody>
      </p:sp>
      <p:sp>
        <p:nvSpPr>
          <p:cNvPr id="3" name="Content Placeholder 2">
            <a:extLst>
              <a:ext uri="{FF2B5EF4-FFF2-40B4-BE49-F238E27FC236}">
                <a16:creationId xmlns:a16="http://schemas.microsoft.com/office/drawing/2014/main" id="{E83FE989-7ED1-4DE4-AF88-73EE0D962F36}"/>
              </a:ext>
            </a:extLst>
          </p:cNvPr>
          <p:cNvSpPr>
            <a:spLocks noGrp="1"/>
          </p:cNvSpPr>
          <p:nvPr>
            <p:ph idx="1"/>
          </p:nvPr>
        </p:nvSpPr>
        <p:spPr/>
        <p:txBody>
          <a:bodyPr/>
          <a:lstStyle/>
          <a:p>
            <a:pPr algn="just"/>
            <a:r>
              <a:rPr lang="en-US" b="1" dirty="0"/>
              <a:t>Active Member Contribution Rate</a:t>
            </a:r>
            <a:r>
              <a:rPr lang="en-US" dirty="0"/>
              <a:t>.</a:t>
            </a:r>
            <a:r>
              <a:rPr lang="en-US" b="1" dirty="0"/>
              <a:t> </a:t>
            </a:r>
            <a:r>
              <a:rPr lang="en-US" dirty="0"/>
              <a:t>The changes to the Pension Agreement increase Active Member’s individual contributions by 1.25% over the actuarial annual required contribution rate beginning with the first full pay period after July 1, 2023. This means that the Active Members Contribution rate will be 10.3489% beginning on July 1, 2023. </a:t>
            </a:r>
          </a:p>
          <a:p>
            <a:pPr algn="just"/>
            <a:r>
              <a:rPr lang="en-US" b="1" dirty="0"/>
              <a:t>Authority Contribution Rate</a:t>
            </a:r>
            <a:r>
              <a:rPr lang="en-US" dirty="0"/>
              <a:t>. The changes to the Pension Agreement require the Authority’s contributions to be maintained at a minimum floor of 25.8161% of payroll, paying increased amounts if prescribed by the actuarial annual required contribution rate until the unfunded amount of the plan is less than 20%, as determined by the MBTARF’s actuary. This means that the Authority’s matching contributions will be 25.9511% beginning on July 1, 2023.</a:t>
            </a:r>
          </a:p>
          <a:p>
            <a:pPr algn="just"/>
            <a:r>
              <a:rPr lang="en-US" b="1" dirty="0"/>
              <a:t>Investment in PRIT</a:t>
            </a:r>
            <a:r>
              <a:rPr lang="en-US" dirty="0"/>
              <a:t>. The changes to the Pension Agreement require the Fund to use its best efforts, subject to the Trustees’ exercising their fiduciary and investment obligations, to transfer 50% of the market value of the Fund’s portfolio of assets, as of April 30, 2023, to the Pension Reserves Investment Trust (PRIT) within five (5) years of March 31, 2023.</a:t>
            </a:r>
          </a:p>
          <a:p>
            <a:endParaRPr lang="en-US" dirty="0"/>
          </a:p>
        </p:txBody>
      </p:sp>
    </p:spTree>
    <p:extLst>
      <p:ext uri="{BB962C8B-B14F-4D97-AF65-F5344CB8AC3E}">
        <p14:creationId xmlns:p14="http://schemas.microsoft.com/office/powerpoint/2010/main" val="411496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0096-4C98-4413-991F-82B5930F9237}"/>
              </a:ext>
            </a:extLst>
          </p:cNvPr>
          <p:cNvSpPr>
            <a:spLocks noGrp="1"/>
          </p:cNvSpPr>
          <p:nvPr>
            <p:ph type="title"/>
          </p:nvPr>
        </p:nvSpPr>
        <p:spPr/>
        <p:txBody>
          <a:bodyPr/>
          <a:lstStyle/>
          <a:p>
            <a:r>
              <a:rPr lang="en-US" dirty="0"/>
              <a:t>Rehiring of Retired Members</a:t>
            </a:r>
          </a:p>
        </p:txBody>
      </p:sp>
      <p:sp>
        <p:nvSpPr>
          <p:cNvPr id="3" name="Content Placeholder 2">
            <a:extLst>
              <a:ext uri="{FF2B5EF4-FFF2-40B4-BE49-F238E27FC236}">
                <a16:creationId xmlns:a16="http://schemas.microsoft.com/office/drawing/2014/main" id="{18F6E95E-6B71-4920-91CE-ABD25390763A}"/>
              </a:ext>
            </a:extLst>
          </p:cNvPr>
          <p:cNvSpPr>
            <a:spLocks noGrp="1"/>
          </p:cNvSpPr>
          <p:nvPr>
            <p:ph idx="1"/>
          </p:nvPr>
        </p:nvSpPr>
        <p:spPr/>
        <p:txBody>
          <a:bodyPr/>
          <a:lstStyle/>
          <a:p>
            <a:pPr algn="just">
              <a:spcAft>
                <a:spcPts val="600"/>
              </a:spcAft>
            </a:pPr>
            <a:r>
              <a:rPr lang="en-US" b="1" dirty="0"/>
              <a:t>New Mechanism in the Pension Agreement</a:t>
            </a:r>
            <a:r>
              <a:rPr lang="en-US" dirty="0"/>
              <a:t>. The changes to the Pension Agreement include a new, limited mechanism for the Authority to rehire Retired Members.</a:t>
            </a:r>
          </a:p>
          <a:p>
            <a:pPr algn="just">
              <a:spcAft>
                <a:spcPts val="600"/>
              </a:spcAft>
            </a:pPr>
            <a:r>
              <a:rPr lang="en-US" b="1" dirty="0"/>
              <a:t>Amount of Rehired Retired Members</a:t>
            </a:r>
            <a:r>
              <a:rPr lang="en-US" dirty="0"/>
              <a:t>. The Authority may rehire and retain, pursuant to the Pension Agreement, a maximum of 125 total Retired Members at any given time. </a:t>
            </a:r>
          </a:p>
          <a:p>
            <a:pPr algn="just">
              <a:spcAft>
                <a:spcPts val="600"/>
              </a:spcAft>
            </a:pPr>
            <a:r>
              <a:rPr lang="en-US" b="1" dirty="0"/>
              <a:t>Hours Permitted to be Worked by Retired Members</a:t>
            </a:r>
            <a:r>
              <a:rPr lang="en-US" dirty="0"/>
              <a:t>. So long as the employment of a rehired Retired Member does not exceed 1,200 hours per calendar year, such rehired Retired Member’s service will not impact, alter or impair the Rehired Member’s retirement allowance or count toward creditable service.</a:t>
            </a:r>
            <a:endParaRPr lang="en-US" b="1" dirty="0"/>
          </a:p>
        </p:txBody>
      </p:sp>
    </p:spTree>
    <p:extLst>
      <p:ext uri="{BB962C8B-B14F-4D97-AF65-F5344CB8AC3E}">
        <p14:creationId xmlns:p14="http://schemas.microsoft.com/office/powerpoint/2010/main" val="375900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0BE1-3269-4816-9A40-CFB75AFC566F}"/>
              </a:ext>
            </a:extLst>
          </p:cNvPr>
          <p:cNvSpPr>
            <a:spLocks noGrp="1"/>
          </p:cNvSpPr>
          <p:nvPr>
            <p:ph type="title"/>
          </p:nvPr>
        </p:nvSpPr>
        <p:spPr/>
        <p:txBody>
          <a:bodyPr/>
          <a:lstStyle/>
          <a:p>
            <a:r>
              <a:rPr lang="en-US" dirty="0"/>
              <a:t>Cost of Living </a:t>
            </a:r>
            <a:r>
              <a:rPr lang="en-US"/>
              <a:t>Adjustments for </a:t>
            </a:r>
            <a:r>
              <a:rPr lang="en-US" dirty="0"/>
              <a:t>Retired Members</a:t>
            </a:r>
          </a:p>
        </p:txBody>
      </p:sp>
      <p:sp>
        <p:nvSpPr>
          <p:cNvPr id="3" name="Content Placeholder 2">
            <a:extLst>
              <a:ext uri="{FF2B5EF4-FFF2-40B4-BE49-F238E27FC236}">
                <a16:creationId xmlns:a16="http://schemas.microsoft.com/office/drawing/2014/main" id="{DB0BA3AC-BB73-4041-9AAF-7460C65E4394}"/>
              </a:ext>
            </a:extLst>
          </p:cNvPr>
          <p:cNvSpPr>
            <a:spLocks noGrp="1"/>
          </p:cNvSpPr>
          <p:nvPr>
            <p:ph idx="1"/>
          </p:nvPr>
        </p:nvSpPr>
        <p:spPr/>
        <p:txBody>
          <a:bodyPr/>
          <a:lstStyle/>
          <a:p>
            <a:pPr algn="just"/>
            <a:r>
              <a:rPr lang="en-US" sz="1850" b="1" dirty="0"/>
              <a:t>COLA Raises</a:t>
            </a:r>
            <a:r>
              <a:rPr lang="en-US" sz="1850" dirty="0"/>
              <a:t>. Retired Members or their beneficiaries receiving retirement allowances as of June 30, 2018, who are also still living as of March 31, 2023, will receive a one-time “ad-hoc” 2% to 5% cost of living adjustment (COLA) to the first $13,000 of their annual retirement allowances in effect as of June 30, 2018. </a:t>
            </a:r>
          </a:p>
          <a:p>
            <a:pPr algn="just"/>
            <a:r>
              <a:rPr lang="en-US" sz="1850" b="1" dirty="0"/>
              <a:t>COLA Adjustment Rates</a:t>
            </a:r>
            <a:r>
              <a:rPr lang="en-US" sz="1850" dirty="0"/>
              <a:t>. The COLA adjustments are based on retirement date, as set out in the table below. </a:t>
            </a:r>
          </a:p>
          <a:p>
            <a:endParaRPr lang="en-US" dirty="0"/>
          </a:p>
        </p:txBody>
      </p:sp>
      <p:graphicFrame>
        <p:nvGraphicFramePr>
          <p:cNvPr id="5" name="Table 4">
            <a:extLst>
              <a:ext uri="{FF2B5EF4-FFF2-40B4-BE49-F238E27FC236}">
                <a16:creationId xmlns:a16="http://schemas.microsoft.com/office/drawing/2014/main" id="{E79E60BC-18FE-4A35-B527-FE2725E82193}"/>
              </a:ext>
            </a:extLst>
          </p:cNvPr>
          <p:cNvGraphicFramePr>
            <a:graphicFrameLocks noGrp="1"/>
          </p:cNvGraphicFramePr>
          <p:nvPr>
            <p:extLst>
              <p:ext uri="{D42A27DB-BD31-4B8C-83A1-F6EECF244321}">
                <p14:modId xmlns:p14="http://schemas.microsoft.com/office/powerpoint/2010/main" val="4251590836"/>
              </p:ext>
            </p:extLst>
          </p:nvPr>
        </p:nvGraphicFramePr>
        <p:xfrm>
          <a:off x="1098079" y="2630769"/>
          <a:ext cx="10255721" cy="3360143"/>
        </p:xfrm>
        <a:graphic>
          <a:graphicData uri="http://schemas.openxmlformats.org/drawingml/2006/table">
            <a:tbl>
              <a:tblPr firstRow="1" firstCol="1" bandRow="1">
                <a:tableStyleId>{5C22544A-7EE6-4342-B048-85BDC9FD1C3A}</a:tableStyleId>
              </a:tblPr>
              <a:tblGrid>
                <a:gridCol w="1569927">
                  <a:extLst>
                    <a:ext uri="{9D8B030D-6E8A-4147-A177-3AD203B41FA5}">
                      <a16:colId xmlns:a16="http://schemas.microsoft.com/office/drawing/2014/main" val="271863366"/>
                    </a:ext>
                  </a:extLst>
                </a:gridCol>
                <a:gridCol w="2533371">
                  <a:extLst>
                    <a:ext uri="{9D8B030D-6E8A-4147-A177-3AD203B41FA5}">
                      <a16:colId xmlns:a16="http://schemas.microsoft.com/office/drawing/2014/main" val="1848899931"/>
                    </a:ext>
                  </a:extLst>
                </a:gridCol>
                <a:gridCol w="2533371">
                  <a:extLst>
                    <a:ext uri="{9D8B030D-6E8A-4147-A177-3AD203B41FA5}">
                      <a16:colId xmlns:a16="http://schemas.microsoft.com/office/drawing/2014/main" val="2977145730"/>
                    </a:ext>
                  </a:extLst>
                </a:gridCol>
                <a:gridCol w="2171420">
                  <a:extLst>
                    <a:ext uri="{9D8B030D-6E8A-4147-A177-3AD203B41FA5}">
                      <a16:colId xmlns:a16="http://schemas.microsoft.com/office/drawing/2014/main" val="2380515724"/>
                    </a:ext>
                  </a:extLst>
                </a:gridCol>
                <a:gridCol w="1447632">
                  <a:extLst>
                    <a:ext uri="{9D8B030D-6E8A-4147-A177-3AD203B41FA5}">
                      <a16:colId xmlns:a16="http://schemas.microsoft.com/office/drawing/2014/main" val="3991521679"/>
                    </a:ext>
                  </a:extLst>
                </a:gridCol>
              </a:tblGrid>
              <a:tr h="690561">
                <a:tc>
                  <a:txBody>
                    <a:bodyPr/>
                    <a:lstStyle/>
                    <a:p>
                      <a:pPr marL="0" marR="0">
                        <a:spcBef>
                          <a:spcPts val="200"/>
                        </a:spcBef>
                        <a:spcAft>
                          <a:spcPts val="200"/>
                        </a:spcAft>
                      </a:pPr>
                      <a:r>
                        <a:rPr lang="en-US" sz="1400" dirty="0">
                          <a:effectLst/>
                          <a:latin typeface="+mn-lt"/>
                        </a:rPr>
                        <a:t>Retirement Date</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400" dirty="0">
                          <a:effectLst/>
                          <a:latin typeface="+mn-lt"/>
                        </a:rPr>
                        <a:t>Percentage Increase on First $13,000 of Annual Retirement Allowance</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400" dirty="0">
                          <a:effectLst/>
                          <a:latin typeface="+mn-lt"/>
                        </a:rPr>
                        <a:t>Annual Increase on First $13,000 of Annual Allowance</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400" dirty="0">
                          <a:effectLst/>
                          <a:latin typeface="+mn-lt"/>
                        </a:rPr>
                        <a:t>Monthly Increase on First $13,000 of Annual Allowance</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400">
                          <a:effectLst/>
                          <a:latin typeface="+mn-lt"/>
                          <a:ea typeface="Times New Roman" panose="02020603050405020304" pitchFamily="18" charset="0"/>
                          <a:cs typeface="Times New Roman" panose="02020603050405020304" pitchFamily="18" charset="0"/>
                        </a:rPr>
                        <a:t>One-Time Retroactive Payment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9748702"/>
                  </a:ext>
                </a:extLst>
              </a:tr>
              <a:tr h="283999">
                <a:tc>
                  <a:txBody>
                    <a:bodyPr/>
                    <a:lstStyle/>
                    <a:p>
                      <a:pPr marL="0" marR="0">
                        <a:spcBef>
                          <a:spcPts val="200"/>
                        </a:spcBef>
                        <a:spcAft>
                          <a:spcPts val="200"/>
                        </a:spcAft>
                      </a:pPr>
                      <a:r>
                        <a:rPr lang="en-US" sz="1400" dirty="0">
                          <a:solidFill>
                            <a:schemeClr val="tx1"/>
                          </a:solidFill>
                          <a:effectLst/>
                          <a:latin typeface="+mn-lt"/>
                        </a:rPr>
                        <a:t>Before 1999</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dirty="0">
                          <a:effectLst/>
                          <a:latin typeface="+mn-lt"/>
                        </a:rPr>
                        <a:t>5%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dirty="0">
                          <a:effectLst/>
                          <a:latin typeface="+mn-lt"/>
                        </a:rPr>
                        <a:t>$ 650 yearly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dirty="0">
                          <a:effectLst/>
                          <a:latin typeface="+mn-lt"/>
                        </a:rPr>
                        <a:t>$ 54.17 monthly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a:effectLst/>
                          <a:latin typeface="+mn-lt"/>
                          <a:ea typeface="Times New Roman" panose="02020603050405020304" pitchFamily="18" charset="0"/>
                          <a:cs typeface="Times New Roman" panose="02020603050405020304" pitchFamily="18" charset="0"/>
                        </a:rPr>
                        <a:t>$3,250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172563135"/>
                  </a:ext>
                </a:extLst>
              </a:tr>
              <a:tr h="283999">
                <a:tc>
                  <a:txBody>
                    <a:bodyPr/>
                    <a:lstStyle/>
                    <a:p>
                      <a:pPr marL="0" marR="0">
                        <a:spcBef>
                          <a:spcPts val="200"/>
                        </a:spcBef>
                        <a:spcAft>
                          <a:spcPts val="200"/>
                        </a:spcAft>
                      </a:pPr>
                      <a:r>
                        <a:rPr lang="en-US" sz="1400" dirty="0">
                          <a:solidFill>
                            <a:schemeClr val="tx1"/>
                          </a:solidFill>
                          <a:effectLst/>
                          <a:latin typeface="+mn-lt"/>
                        </a:rPr>
                        <a:t>1999 – 2006</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400" dirty="0">
                          <a:effectLst/>
                          <a:latin typeface="+mn-lt"/>
                        </a:rPr>
                        <a:t>4%</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400" dirty="0">
                          <a:effectLst/>
                          <a:latin typeface="+mn-lt"/>
                        </a:rPr>
                        <a:t>$ 520 yearly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400" dirty="0">
                          <a:effectLst/>
                          <a:latin typeface="+mn-lt"/>
                        </a:rPr>
                        <a:t>$ 43.33 monthly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400">
                          <a:effectLst/>
                          <a:latin typeface="+mn-lt"/>
                          <a:ea typeface="Times New Roman" panose="02020603050405020304" pitchFamily="18" charset="0"/>
                          <a:cs typeface="Times New Roman" panose="02020603050405020304" pitchFamily="18" charset="0"/>
                        </a:rPr>
                        <a:t>$2,600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201224732"/>
                  </a:ext>
                </a:extLst>
              </a:tr>
              <a:tr h="283999">
                <a:tc>
                  <a:txBody>
                    <a:bodyPr/>
                    <a:lstStyle/>
                    <a:p>
                      <a:pPr marL="0" marR="0">
                        <a:spcBef>
                          <a:spcPts val="200"/>
                        </a:spcBef>
                        <a:spcAft>
                          <a:spcPts val="200"/>
                        </a:spcAft>
                      </a:pPr>
                      <a:r>
                        <a:rPr lang="en-US" sz="1400" dirty="0">
                          <a:solidFill>
                            <a:schemeClr val="tx1"/>
                          </a:solidFill>
                          <a:effectLst/>
                          <a:latin typeface="+mn-lt"/>
                        </a:rPr>
                        <a:t>2007 – 2011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dirty="0">
                          <a:effectLst/>
                          <a:latin typeface="+mn-lt"/>
                        </a:rPr>
                        <a:t>3%</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dirty="0">
                          <a:effectLst/>
                          <a:latin typeface="+mn-lt"/>
                        </a:rPr>
                        <a:t>$ 390 yearly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dirty="0">
                          <a:effectLst/>
                          <a:latin typeface="+mn-lt"/>
                        </a:rPr>
                        <a:t>$ 32.50 monthly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a:effectLst/>
                          <a:latin typeface="+mn-lt"/>
                          <a:ea typeface="Times New Roman" panose="02020603050405020304" pitchFamily="18" charset="0"/>
                          <a:cs typeface="Times New Roman" panose="02020603050405020304" pitchFamily="18" charset="0"/>
                        </a:rPr>
                        <a:t>$1,950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39802559"/>
                  </a:ext>
                </a:extLst>
              </a:tr>
              <a:tr h="283999">
                <a:tc>
                  <a:txBody>
                    <a:bodyPr/>
                    <a:lstStyle/>
                    <a:p>
                      <a:pPr marL="0" marR="0">
                        <a:spcBef>
                          <a:spcPts val="200"/>
                        </a:spcBef>
                        <a:spcAft>
                          <a:spcPts val="200"/>
                        </a:spcAft>
                      </a:pPr>
                      <a:r>
                        <a:rPr lang="en-US" sz="1400" dirty="0">
                          <a:solidFill>
                            <a:schemeClr val="tx1"/>
                          </a:solidFill>
                          <a:effectLst/>
                          <a:latin typeface="+mn-lt"/>
                        </a:rPr>
                        <a:t>2012 – June 2018</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400" dirty="0">
                          <a:effectLst/>
                          <a:latin typeface="+mn-lt"/>
                        </a:rPr>
                        <a:t>2%</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400" dirty="0">
                          <a:effectLst/>
                          <a:latin typeface="+mn-lt"/>
                        </a:rPr>
                        <a:t>$ 260 yearly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400" dirty="0">
                          <a:effectLst/>
                          <a:latin typeface="+mn-lt"/>
                        </a:rPr>
                        <a:t>$ 21.67 monthly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400">
                          <a:effectLst/>
                          <a:latin typeface="+mn-lt"/>
                          <a:ea typeface="Times New Roman" panose="02020603050405020304" pitchFamily="18" charset="0"/>
                          <a:cs typeface="Times New Roman" panose="02020603050405020304" pitchFamily="18" charset="0"/>
                        </a:rPr>
                        <a:t>$1,300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692065908"/>
                  </a:ext>
                </a:extLst>
              </a:tr>
              <a:tr h="283999">
                <a:tc>
                  <a:txBody>
                    <a:bodyPr/>
                    <a:lstStyle/>
                    <a:p>
                      <a:pPr marL="0" marR="0">
                        <a:spcBef>
                          <a:spcPts val="200"/>
                        </a:spcBef>
                        <a:spcAft>
                          <a:spcPts val="200"/>
                        </a:spcAft>
                      </a:pPr>
                      <a:r>
                        <a:rPr lang="en-US" sz="1400" dirty="0">
                          <a:solidFill>
                            <a:schemeClr val="tx1"/>
                          </a:solidFill>
                          <a:effectLst/>
                          <a:latin typeface="+mn-lt"/>
                        </a:rPr>
                        <a:t>July 2018 – Present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dirty="0">
                          <a:solidFill>
                            <a:schemeClr val="tx1"/>
                          </a:solidFill>
                          <a:effectLst/>
                          <a:latin typeface="+mn-lt"/>
                        </a:rPr>
                        <a:t>No increase</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dirty="0">
                          <a:solidFill>
                            <a:schemeClr val="tx1"/>
                          </a:solidFill>
                          <a:effectLst/>
                          <a:latin typeface="+mn-lt"/>
                        </a:rPr>
                        <a:t>No increase</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dirty="0">
                          <a:solidFill>
                            <a:schemeClr val="tx1"/>
                          </a:solidFill>
                          <a:effectLst/>
                          <a:latin typeface="+mn-lt"/>
                        </a:rPr>
                        <a:t>No increase</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400">
                          <a:solidFill>
                            <a:schemeClr val="tx1"/>
                          </a:solidFill>
                          <a:effectLst/>
                          <a:latin typeface="+mn-lt"/>
                          <a:ea typeface="Times New Roman" panose="02020603050405020304" pitchFamily="18" charset="0"/>
                          <a:cs typeface="Times New Roman" panose="02020603050405020304" pitchFamily="18" charset="0"/>
                        </a:rPr>
                        <a:t>None</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851083773"/>
                  </a:ext>
                </a:extLst>
              </a:tr>
              <a:tr h="1249587">
                <a:tc gridSpan="5">
                  <a:txBody>
                    <a:bodyPr/>
                    <a:lstStyle/>
                    <a:p>
                      <a:pPr marL="0" marR="0">
                        <a:spcBef>
                          <a:spcPts val="0"/>
                        </a:spcBef>
                        <a:spcAft>
                          <a:spcPts val="0"/>
                        </a:spcAft>
                      </a:pPr>
                      <a:endParaRPr lang="en-US" sz="400" b="0" dirty="0">
                        <a:solidFill>
                          <a:schemeClr val="tx1"/>
                        </a:solidFill>
                        <a:effectLst/>
                        <a:latin typeface="+mn-lt"/>
                        <a:cs typeface="Times New Roman" panose="02020603050405020304" pitchFamily="18" charset="0"/>
                      </a:endParaRPr>
                    </a:p>
                    <a:p>
                      <a:pPr marL="0" marR="0" algn="just">
                        <a:spcBef>
                          <a:spcPts val="0"/>
                        </a:spcBef>
                        <a:spcAft>
                          <a:spcPts val="0"/>
                        </a:spcAft>
                      </a:pPr>
                      <a:r>
                        <a:rPr lang="en-US" sz="1400" b="0" dirty="0">
                          <a:solidFill>
                            <a:schemeClr val="tx1"/>
                          </a:solidFill>
                          <a:effectLst/>
                          <a:latin typeface="+mn-lt"/>
                          <a:cs typeface="Times New Roman" panose="02020603050405020304" pitchFamily="18" charset="0"/>
                        </a:rPr>
                        <a:t>Retirees </a:t>
                      </a:r>
                      <a:r>
                        <a:rPr lang="en-US" sz="1400" b="0">
                          <a:solidFill>
                            <a:schemeClr val="tx1"/>
                          </a:solidFill>
                          <a:effectLst/>
                          <a:latin typeface="+mn-lt"/>
                          <a:cs typeface="Times New Roman" panose="02020603050405020304" pitchFamily="18" charset="0"/>
                        </a:rPr>
                        <a:t>with annual retirement allowances less </a:t>
                      </a:r>
                      <a:r>
                        <a:rPr lang="en-US" sz="1400" b="0" dirty="0">
                          <a:solidFill>
                            <a:schemeClr val="tx1"/>
                          </a:solidFill>
                          <a:effectLst/>
                          <a:latin typeface="+mn-lt"/>
                          <a:cs typeface="Times New Roman" panose="02020603050405020304" pitchFamily="18" charset="0"/>
                        </a:rPr>
                        <a:t>than $</a:t>
                      </a:r>
                      <a:r>
                        <a:rPr lang="en-US" sz="1400" b="0">
                          <a:solidFill>
                            <a:schemeClr val="tx1"/>
                          </a:solidFill>
                          <a:effectLst/>
                          <a:latin typeface="+mn-lt"/>
                          <a:cs typeface="Times New Roman" panose="02020603050405020304" pitchFamily="18" charset="0"/>
                        </a:rPr>
                        <a:t>13,000 that qualify for a COLA adjustment will </a:t>
                      </a:r>
                      <a:r>
                        <a:rPr lang="en-US" sz="1400" b="0" dirty="0">
                          <a:solidFill>
                            <a:schemeClr val="tx1"/>
                          </a:solidFill>
                          <a:effectLst/>
                          <a:latin typeface="+mn-lt"/>
                          <a:cs typeface="Times New Roman" panose="02020603050405020304" pitchFamily="18" charset="0"/>
                        </a:rPr>
                        <a:t>have their </a:t>
                      </a:r>
                      <a:r>
                        <a:rPr lang="en-US" sz="1400" b="0">
                          <a:solidFill>
                            <a:schemeClr val="tx1"/>
                          </a:solidFill>
                          <a:effectLst/>
                          <a:latin typeface="+mn-lt"/>
                          <a:cs typeface="Times New Roman" panose="02020603050405020304" pitchFamily="18" charset="0"/>
                        </a:rPr>
                        <a:t>annual retirement allowance </a:t>
                      </a:r>
                      <a:r>
                        <a:rPr lang="en-US" sz="1400" b="0" dirty="0">
                          <a:solidFill>
                            <a:schemeClr val="tx1"/>
                          </a:solidFill>
                          <a:effectLst/>
                          <a:latin typeface="+mn-lt"/>
                          <a:cs typeface="Times New Roman" panose="02020603050405020304" pitchFamily="18" charset="0"/>
                        </a:rPr>
                        <a:t>multiplied by the </a:t>
                      </a:r>
                      <a:r>
                        <a:rPr lang="en-US" sz="1400" b="0">
                          <a:solidFill>
                            <a:schemeClr val="tx1"/>
                          </a:solidFill>
                          <a:effectLst/>
                          <a:latin typeface="+mn-lt"/>
                          <a:cs typeface="Times New Roman" panose="02020603050405020304" pitchFamily="18" charset="0"/>
                        </a:rPr>
                        <a:t>percentage in the table above based on their retirement date. </a:t>
                      </a:r>
                      <a:endParaRPr lang="en-US" sz="1400" b="0" dirty="0">
                        <a:solidFill>
                          <a:schemeClr val="tx1"/>
                        </a:solidFill>
                        <a:effectLst/>
                        <a:latin typeface="+mn-lt"/>
                        <a:cs typeface="Times New Roman" panose="02020603050405020304" pitchFamily="18" charset="0"/>
                      </a:endParaRPr>
                    </a:p>
                    <a:p>
                      <a:pPr marL="0" marR="0" algn="just">
                        <a:spcBef>
                          <a:spcPts val="0"/>
                        </a:spcBef>
                        <a:spcAft>
                          <a:spcPts val="0"/>
                        </a:spcAft>
                      </a:pPr>
                      <a:endParaRPr lang="en-US" sz="200" b="0" dirty="0">
                        <a:solidFill>
                          <a:schemeClr val="tx1"/>
                        </a:solidFill>
                        <a:effectLst/>
                        <a:latin typeface="+mn-lt"/>
                        <a:cs typeface="Times New Roman" panose="02020603050405020304" pitchFamily="18" charset="0"/>
                      </a:endParaRPr>
                    </a:p>
                    <a:p>
                      <a:pPr marL="0" marR="0" algn="just">
                        <a:spcBef>
                          <a:spcPts val="0"/>
                        </a:spcBef>
                        <a:spcAft>
                          <a:spcPts val="0"/>
                        </a:spcAft>
                      </a:pPr>
                      <a:r>
                        <a:rPr lang="en-US" sz="1400" b="0" dirty="0">
                          <a:solidFill>
                            <a:schemeClr val="tx1"/>
                          </a:solidFill>
                          <a:effectLst/>
                          <a:latin typeface="+mn-lt"/>
                          <a:cs typeface="Times New Roman" panose="02020603050405020304" pitchFamily="18" charset="0"/>
                        </a:rPr>
                        <a:t>For </a:t>
                      </a:r>
                      <a:r>
                        <a:rPr lang="en-US" sz="1400" b="0">
                          <a:solidFill>
                            <a:schemeClr val="tx1"/>
                          </a:solidFill>
                          <a:effectLst/>
                          <a:latin typeface="+mn-lt"/>
                          <a:cs typeface="Times New Roman" panose="02020603050405020304" pitchFamily="18" charset="0"/>
                        </a:rPr>
                        <a:t>example, if </a:t>
                      </a:r>
                      <a:r>
                        <a:rPr lang="en-US" sz="1400" b="0" dirty="0">
                          <a:solidFill>
                            <a:schemeClr val="tx1"/>
                          </a:solidFill>
                          <a:effectLst/>
                          <a:latin typeface="+mn-lt"/>
                          <a:cs typeface="Times New Roman" panose="02020603050405020304" pitchFamily="18" charset="0"/>
                        </a:rPr>
                        <a:t>a </a:t>
                      </a:r>
                      <a:r>
                        <a:rPr lang="en-US" sz="1400" b="0">
                          <a:solidFill>
                            <a:schemeClr val="tx1"/>
                          </a:solidFill>
                          <a:effectLst/>
                          <a:latin typeface="+mn-lt"/>
                          <a:cs typeface="Times New Roman" panose="02020603050405020304" pitchFamily="18" charset="0"/>
                        </a:rPr>
                        <a:t>retiree has </a:t>
                      </a:r>
                      <a:r>
                        <a:rPr lang="en-US" sz="1400" b="0" dirty="0">
                          <a:solidFill>
                            <a:schemeClr val="tx1"/>
                          </a:solidFill>
                          <a:effectLst/>
                          <a:latin typeface="+mn-lt"/>
                          <a:cs typeface="Times New Roman" panose="02020603050405020304" pitchFamily="18" charset="0"/>
                        </a:rPr>
                        <a:t>a $10,000 </a:t>
                      </a:r>
                      <a:r>
                        <a:rPr lang="en-US" sz="1400" b="0">
                          <a:solidFill>
                            <a:schemeClr val="tx1"/>
                          </a:solidFill>
                          <a:effectLst/>
                          <a:latin typeface="+mn-lt"/>
                          <a:cs typeface="Times New Roman" panose="02020603050405020304" pitchFamily="18" charset="0"/>
                        </a:rPr>
                        <a:t>annual retirement allowance and a retirement date in 2005, then such retiree </a:t>
                      </a:r>
                      <a:r>
                        <a:rPr lang="en-US" sz="1400" b="0" dirty="0">
                          <a:solidFill>
                            <a:schemeClr val="tx1"/>
                          </a:solidFill>
                          <a:effectLst/>
                          <a:latin typeface="+mn-lt"/>
                          <a:cs typeface="Times New Roman" panose="02020603050405020304" pitchFamily="18" charset="0"/>
                        </a:rPr>
                        <a:t>is subject to a 4% raise (Row 2, 1999 </a:t>
                      </a:r>
                      <a:r>
                        <a:rPr lang="en-US" sz="1400" b="0">
                          <a:solidFill>
                            <a:schemeClr val="tx1"/>
                          </a:solidFill>
                          <a:effectLst/>
                          <a:latin typeface="+mn-lt"/>
                          <a:cs typeface="Times New Roman" panose="02020603050405020304" pitchFamily="18" charset="0"/>
                        </a:rPr>
                        <a:t>– 2005), which would be </a:t>
                      </a:r>
                      <a:r>
                        <a:rPr lang="en-US" sz="1400" b="0" dirty="0">
                          <a:solidFill>
                            <a:schemeClr val="tx1"/>
                          </a:solidFill>
                          <a:effectLst/>
                          <a:latin typeface="+mn-lt"/>
                          <a:cs typeface="Times New Roman" panose="02020603050405020304" pitchFamily="18" charset="0"/>
                        </a:rPr>
                        <a:t>multiplied </a:t>
                      </a:r>
                      <a:r>
                        <a:rPr lang="en-US" sz="1400" b="0">
                          <a:solidFill>
                            <a:schemeClr val="tx1"/>
                          </a:solidFill>
                          <a:effectLst/>
                          <a:latin typeface="+mn-lt"/>
                          <a:cs typeface="Times New Roman" panose="02020603050405020304" pitchFamily="18" charset="0"/>
                        </a:rPr>
                        <a:t>by the retiree’s $10,000 annual retirement allowance for a </a:t>
                      </a:r>
                      <a:r>
                        <a:rPr lang="en-US" sz="1400" b="0" dirty="0">
                          <a:solidFill>
                            <a:schemeClr val="tx1"/>
                          </a:solidFill>
                          <a:effectLst/>
                          <a:latin typeface="+mn-lt"/>
                          <a:cs typeface="Times New Roman" panose="02020603050405020304" pitchFamily="18" charset="0"/>
                        </a:rPr>
                        <a:t>$400 </a:t>
                      </a:r>
                      <a:r>
                        <a:rPr lang="en-US" sz="1400" b="0">
                          <a:solidFill>
                            <a:schemeClr val="tx1"/>
                          </a:solidFill>
                          <a:effectLst/>
                          <a:latin typeface="+mn-lt"/>
                          <a:cs typeface="Times New Roman" panose="02020603050405020304" pitchFamily="18" charset="0"/>
                        </a:rPr>
                        <a:t>annual COLA increase or a $</a:t>
                      </a:r>
                      <a:r>
                        <a:rPr lang="en-US" sz="1400" b="0" dirty="0">
                          <a:solidFill>
                            <a:schemeClr val="tx1"/>
                          </a:solidFill>
                          <a:effectLst/>
                          <a:latin typeface="+mn-lt"/>
                          <a:cs typeface="Times New Roman" panose="02020603050405020304" pitchFamily="18" charset="0"/>
                        </a:rPr>
                        <a:t>33.33 </a:t>
                      </a:r>
                      <a:r>
                        <a:rPr lang="en-US" sz="1400" b="0">
                          <a:solidFill>
                            <a:schemeClr val="tx1"/>
                          </a:solidFill>
                          <a:effectLst/>
                          <a:latin typeface="+mn-lt"/>
                          <a:cs typeface="Times New Roman" panose="02020603050405020304" pitchFamily="18" charset="0"/>
                        </a:rPr>
                        <a:t>monthly COLA increase </a:t>
                      </a:r>
                      <a:r>
                        <a:rPr lang="en-US" sz="1400" b="0" dirty="0">
                          <a:solidFill>
                            <a:schemeClr val="tx1"/>
                          </a:solidFill>
                          <a:effectLst/>
                          <a:latin typeface="+mn-lt"/>
                          <a:cs typeface="Times New Roman" panose="02020603050405020304" pitchFamily="18" charset="0"/>
                        </a:rPr>
                        <a:t>($400/12= </a:t>
                      </a:r>
                      <a:r>
                        <a:rPr lang="en-US" sz="1400" b="0">
                          <a:solidFill>
                            <a:schemeClr val="tx1"/>
                          </a:solidFill>
                          <a:effectLst/>
                          <a:latin typeface="+mn-lt"/>
                          <a:cs typeface="Times New Roman" panose="02020603050405020304" pitchFamily="18" charset="0"/>
                        </a:rPr>
                        <a:t>$33.33).</a:t>
                      </a:r>
                      <a:endParaRPr lang="en-US" sz="1400" b="0" dirty="0">
                        <a:solidFill>
                          <a:schemeClr val="tx1"/>
                        </a:solidFill>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spcBef>
                          <a:spcPts val="60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marL="0" marR="0">
                        <a:spcBef>
                          <a:spcPts val="60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marL="0" marR="0">
                        <a:spcBef>
                          <a:spcPts val="60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a:t>
                      </a:r>
                    </a:p>
                    <a:p>
                      <a:pPr marL="0" marR="0">
                        <a:spcBef>
                          <a:spcPts val="600"/>
                        </a:spcBef>
                        <a:spcAft>
                          <a:spcPts val="60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US"/>
                    </a:p>
                  </a:txBody>
                  <a:tcPr/>
                </a:tc>
                <a:extLst>
                  <a:ext uri="{0D108BD9-81ED-4DB2-BD59-A6C34878D82A}">
                    <a16:rowId xmlns:a16="http://schemas.microsoft.com/office/drawing/2014/main" val="2842832526"/>
                  </a:ext>
                </a:extLst>
              </a:tr>
            </a:tbl>
          </a:graphicData>
        </a:graphic>
      </p:graphicFrame>
    </p:spTree>
    <p:extLst>
      <p:ext uri="{BB962C8B-B14F-4D97-AF65-F5344CB8AC3E}">
        <p14:creationId xmlns:p14="http://schemas.microsoft.com/office/powerpoint/2010/main" val="269492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2F464-7E92-473F-B55E-A0DE3CE7B73E}"/>
              </a:ext>
            </a:extLst>
          </p:cNvPr>
          <p:cNvSpPr>
            <a:spLocks noGrp="1"/>
          </p:cNvSpPr>
          <p:nvPr>
            <p:ph type="title"/>
          </p:nvPr>
        </p:nvSpPr>
        <p:spPr>
          <a:xfrm>
            <a:off x="838200" y="3039269"/>
            <a:ext cx="10515600" cy="779463"/>
          </a:xfrm>
        </p:spPr>
        <p:txBody>
          <a:bodyPr/>
          <a:lstStyle/>
          <a:p>
            <a:pPr algn="ctr"/>
            <a:r>
              <a:rPr lang="en-US"/>
              <a:t>Questions?</a:t>
            </a:r>
            <a:endParaRPr lang="en-US" dirty="0"/>
          </a:p>
        </p:txBody>
      </p:sp>
    </p:spTree>
    <p:extLst>
      <p:ext uri="{BB962C8B-B14F-4D97-AF65-F5344CB8AC3E}">
        <p14:creationId xmlns:p14="http://schemas.microsoft.com/office/powerpoint/2010/main" val="3336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F46C-5D7B-4D03-BBD4-3C5C41F44A5F}"/>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D3F7D9AB-4959-4648-B5ED-7F9DD43E4F94}"/>
              </a:ext>
            </a:extLst>
          </p:cNvPr>
          <p:cNvSpPr>
            <a:spLocks noGrp="1"/>
          </p:cNvSpPr>
          <p:nvPr>
            <p:ph idx="1"/>
          </p:nvPr>
        </p:nvSpPr>
        <p:spPr/>
        <p:txBody>
          <a:bodyPr>
            <a:normAutofit fontScale="92500" lnSpcReduction="20000"/>
          </a:bodyPr>
          <a:lstStyle/>
          <a:p>
            <a:pPr marL="0" indent="0">
              <a:buNone/>
            </a:pPr>
            <a:r>
              <a:rPr lang="en-US" b="1" dirty="0"/>
              <a:t>Introduction</a:t>
            </a:r>
            <a:endParaRPr lang="en-US" dirty="0"/>
          </a:p>
          <a:p>
            <a:r>
              <a:rPr lang="en-US" dirty="0"/>
              <a:t>Background and Overview of this Presentation</a:t>
            </a:r>
            <a:r>
              <a:rPr lang="en-US" sz="2000" u="dotted" dirty="0"/>
              <a:t>			</a:t>
            </a:r>
            <a:r>
              <a:rPr lang="en-US" sz="2000" u="dotted"/>
              <a:t>		</a:t>
            </a:r>
            <a:r>
              <a:rPr lang="en-US" sz="2000"/>
              <a:t>3</a:t>
            </a:r>
            <a:endParaRPr lang="en-US" dirty="0"/>
          </a:p>
          <a:p>
            <a:pPr marL="0" indent="0">
              <a:buNone/>
            </a:pPr>
            <a:r>
              <a:rPr lang="en-US" b="1" dirty="0"/>
              <a:t>Two-Tier Pension Benefit Structure</a:t>
            </a:r>
          </a:p>
          <a:p>
            <a:r>
              <a:rPr lang="en-US" dirty="0"/>
              <a:t>Overview of Membership in the Two-Tier Pension Benefit Structure</a:t>
            </a:r>
            <a:r>
              <a:rPr lang="en-US" sz="2000" u="dotted" dirty="0"/>
              <a:t>		</a:t>
            </a:r>
            <a:r>
              <a:rPr lang="en-US" sz="2000" u="dotted"/>
              <a:t>	</a:t>
            </a:r>
            <a:r>
              <a:rPr lang="en-US" sz="2000"/>
              <a:t>4</a:t>
            </a:r>
            <a:endParaRPr lang="en-US" dirty="0"/>
          </a:p>
          <a:p>
            <a:r>
              <a:rPr lang="en-US"/>
              <a:t>Group A Plan Member Application to Join Group B Plan</a:t>
            </a:r>
            <a:r>
              <a:rPr lang="en-US" sz="2000" u="dotted"/>
              <a:t>				</a:t>
            </a:r>
            <a:r>
              <a:rPr lang="en-US" sz="2000"/>
              <a:t>5</a:t>
            </a:r>
            <a:endParaRPr lang="en-US"/>
          </a:p>
          <a:p>
            <a:r>
              <a:rPr lang="en-US"/>
              <a:t>Retirement </a:t>
            </a:r>
            <a:r>
              <a:rPr lang="en-US" dirty="0"/>
              <a:t>Benefits (Non-Disability and Non-Vesting)</a:t>
            </a:r>
            <a:r>
              <a:rPr lang="en-US" u="dotted" dirty="0"/>
              <a:t>		</a:t>
            </a:r>
            <a:r>
              <a:rPr lang="en-US" sz="2000" u="dotted"/>
              <a:t>		 	</a:t>
            </a:r>
            <a:r>
              <a:rPr lang="en-US" sz="2000"/>
              <a:t>6-9</a:t>
            </a:r>
            <a:endParaRPr lang="en-US" dirty="0"/>
          </a:p>
          <a:p>
            <a:r>
              <a:rPr lang="en-US"/>
              <a:t>Vested Retirement Benefits</a:t>
            </a:r>
            <a:r>
              <a:rPr lang="en-US" sz="2000" u="dotted"/>
              <a:t>							</a:t>
            </a:r>
            <a:r>
              <a:rPr lang="en-US" sz="2000"/>
              <a:t>10-12</a:t>
            </a:r>
            <a:endParaRPr lang="en-US"/>
          </a:p>
          <a:p>
            <a:r>
              <a:rPr lang="en-US"/>
              <a:t>Disability </a:t>
            </a:r>
            <a:r>
              <a:rPr lang="en-US" dirty="0"/>
              <a:t>Retirement Allowance</a:t>
            </a:r>
            <a:r>
              <a:rPr lang="en-US" sz="2000" u="dotted" dirty="0"/>
              <a:t>						 </a:t>
            </a:r>
            <a:r>
              <a:rPr lang="en-US" sz="2000" u="dotted"/>
              <a:t>	</a:t>
            </a:r>
            <a:r>
              <a:rPr lang="en-US" sz="2000"/>
              <a:t>13-14</a:t>
            </a:r>
            <a:endParaRPr lang="en-US" sz="2000" dirty="0"/>
          </a:p>
          <a:p>
            <a:r>
              <a:rPr lang="en-US" dirty="0"/>
              <a:t>Returning and Retaining Member Contributions</a:t>
            </a:r>
            <a:r>
              <a:rPr lang="en-US" sz="2000" u="dotted" dirty="0"/>
              <a:t>				</a:t>
            </a:r>
            <a:r>
              <a:rPr lang="en-US" sz="2000" u="dotted"/>
              <a:t>	</a:t>
            </a:r>
            <a:r>
              <a:rPr lang="en-US" sz="2000"/>
              <a:t>15</a:t>
            </a:r>
            <a:endParaRPr lang="en-US" dirty="0"/>
          </a:p>
          <a:p>
            <a:pPr marL="0" indent="0">
              <a:buNone/>
            </a:pPr>
            <a:r>
              <a:rPr lang="en-US" b="1" dirty="0"/>
              <a:t>Other Changes to the Pension Agreement</a:t>
            </a:r>
            <a:endParaRPr lang="en-US" dirty="0"/>
          </a:p>
          <a:p>
            <a:r>
              <a:rPr lang="en-US"/>
              <a:t>Increase </a:t>
            </a:r>
            <a:r>
              <a:rPr lang="en-US" dirty="0"/>
              <a:t>in Contribution Rate; PRIT Investments</a:t>
            </a:r>
            <a:r>
              <a:rPr lang="en-US" sz="2000" u="dotted" dirty="0"/>
              <a:t>				</a:t>
            </a:r>
            <a:r>
              <a:rPr lang="en-US" sz="2000" u="dotted"/>
              <a:t>	</a:t>
            </a:r>
            <a:r>
              <a:rPr lang="en-US" sz="2000"/>
              <a:t>16</a:t>
            </a:r>
            <a:endParaRPr lang="en-US" dirty="0"/>
          </a:p>
          <a:p>
            <a:r>
              <a:rPr lang="en-US" dirty="0"/>
              <a:t>Rehiring of Retired Members</a:t>
            </a:r>
            <a:r>
              <a:rPr lang="en-US" sz="2000" u="dotted" dirty="0"/>
              <a:t>						</a:t>
            </a:r>
            <a:r>
              <a:rPr lang="en-US" sz="2000" u="dotted"/>
              <a:t>	</a:t>
            </a:r>
            <a:r>
              <a:rPr lang="en-US" sz="2000"/>
              <a:t>17</a:t>
            </a:r>
            <a:endParaRPr lang="en-US" dirty="0"/>
          </a:p>
          <a:p>
            <a:r>
              <a:rPr lang="en-US" dirty="0"/>
              <a:t>Cost of Living </a:t>
            </a:r>
            <a:r>
              <a:rPr lang="en-US"/>
              <a:t>Adjustments for </a:t>
            </a:r>
            <a:r>
              <a:rPr lang="en-US" dirty="0"/>
              <a:t>Retired Members</a:t>
            </a:r>
            <a:r>
              <a:rPr lang="en-US" sz="2000" u="dotted" dirty="0"/>
              <a:t>				</a:t>
            </a:r>
            <a:r>
              <a:rPr lang="en-US" sz="2000" u="dotted"/>
              <a:t>	</a:t>
            </a:r>
            <a:r>
              <a:rPr lang="en-US" sz="2000"/>
              <a:t>18</a:t>
            </a:r>
            <a:endParaRPr lang="en-US" sz="2000" dirty="0"/>
          </a:p>
          <a:p>
            <a:pPr marL="0" indent="0">
              <a:buNone/>
            </a:pPr>
            <a:r>
              <a:rPr lang="en-US" b="1" dirty="0"/>
              <a:t>Conclusion and Questions </a:t>
            </a:r>
            <a:endParaRPr lang="en-US" dirty="0"/>
          </a:p>
          <a:p>
            <a:r>
              <a:rPr lang="en-US" dirty="0"/>
              <a:t>Questions</a:t>
            </a:r>
            <a:r>
              <a:rPr lang="en-US" sz="2000" u="dotted" dirty="0"/>
              <a:t>								</a:t>
            </a:r>
            <a:r>
              <a:rPr lang="en-US" sz="2000" u="dotted"/>
              <a:t>	</a:t>
            </a:r>
            <a:r>
              <a:rPr lang="en-US" sz="2000"/>
              <a:t>19</a:t>
            </a: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88000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C580-1F54-41C2-AE9C-6C4ED4C8BC50}"/>
              </a:ext>
            </a:extLst>
          </p:cNvPr>
          <p:cNvSpPr>
            <a:spLocks noGrp="1"/>
          </p:cNvSpPr>
          <p:nvPr>
            <p:ph type="title"/>
          </p:nvPr>
        </p:nvSpPr>
        <p:spPr/>
        <p:txBody>
          <a:bodyPr/>
          <a:lstStyle/>
          <a:p>
            <a:r>
              <a:rPr lang="en-US" dirty="0"/>
              <a:t>Background and Overview of this Presentation</a:t>
            </a:r>
          </a:p>
        </p:txBody>
      </p:sp>
      <p:sp>
        <p:nvSpPr>
          <p:cNvPr id="3" name="Content Placeholder 2">
            <a:extLst>
              <a:ext uri="{FF2B5EF4-FFF2-40B4-BE49-F238E27FC236}">
                <a16:creationId xmlns:a16="http://schemas.microsoft.com/office/drawing/2014/main" id="{EB9D48D2-2206-4E4A-ADA2-513AB3C9E8B6}"/>
              </a:ext>
            </a:extLst>
          </p:cNvPr>
          <p:cNvSpPr>
            <a:spLocks noGrp="1"/>
          </p:cNvSpPr>
          <p:nvPr>
            <p:ph idx="1"/>
          </p:nvPr>
        </p:nvSpPr>
        <p:spPr/>
        <p:txBody>
          <a:bodyPr>
            <a:normAutofit lnSpcReduction="10000"/>
          </a:bodyPr>
          <a:lstStyle/>
          <a:p>
            <a:pPr algn="just"/>
            <a:r>
              <a:rPr lang="en-US" b="1" dirty="0"/>
              <a:t>Memorandum of Understanding</a:t>
            </a:r>
            <a:r>
              <a:rPr lang="en-US" dirty="0"/>
              <a:t>. On March 31, 2023, the Massachusetts Bay Transportation Authority (Authority) and the Local 589, Amalgamated Transit Union, AFL-CIO (Union) entered into a Memorandum of Understanding (MOU) making important changes to the Pension </a:t>
            </a:r>
            <a:r>
              <a:rPr lang="en-US"/>
              <a:t>Agreement. The </a:t>
            </a:r>
            <a:r>
              <a:rPr lang="en-US" dirty="0"/>
              <a:t>MOU supersedes the arbitration award of August 26, 2022, which has been vacated and has no further effect.</a:t>
            </a:r>
          </a:p>
          <a:p>
            <a:pPr algn="just"/>
            <a:r>
              <a:rPr lang="en-US" b="1" dirty="0"/>
              <a:t>Purpose of Presentation</a:t>
            </a:r>
            <a:r>
              <a:rPr lang="en-US" dirty="0"/>
              <a:t>. The Fund knows that your pension benefits are important to you. It is, therefore, the Fund’s mission to help you understand your benefits so you can make informed career, retirement, and life decisions. To assist in that effort, the Fund prepared this presentation to provide you with a summary overview of the changes the MOU made to the Pension Agreement. You are, however, encouraged to review the MOU and, when available in a consolidated version, the revised Pension Agreement. </a:t>
            </a:r>
          </a:p>
          <a:p>
            <a:pPr lvl="1" algn="just"/>
            <a:r>
              <a:rPr lang="en-US" b="1" dirty="0"/>
              <a:t>MOU</a:t>
            </a:r>
            <a:r>
              <a:rPr lang="en-US" dirty="0"/>
              <a:t>. The MOU is currently available on the Fund’s website.</a:t>
            </a:r>
          </a:p>
          <a:p>
            <a:pPr lvl="1" algn="just"/>
            <a:r>
              <a:rPr lang="en-US" b="1" dirty="0"/>
              <a:t>Revised Pension Agreement</a:t>
            </a:r>
            <a:r>
              <a:rPr lang="en-US" dirty="0"/>
              <a:t>. When complete, the revised Pension Agreement will also be posted on the Fund’s website. </a:t>
            </a:r>
          </a:p>
          <a:p>
            <a:pPr algn="just"/>
            <a:r>
              <a:rPr lang="en-US" b="1" i="0" dirty="0">
                <a:effectLst/>
              </a:rPr>
              <a:t>Available to Answer Questions</a:t>
            </a:r>
            <a:r>
              <a:rPr lang="en-US" i="0" dirty="0">
                <a:effectLst/>
              </a:rPr>
              <a:t>.</a:t>
            </a:r>
            <a:r>
              <a:rPr lang="en-US" b="0" i="0" dirty="0">
                <a:effectLst/>
              </a:rPr>
              <a:t> The Fund is ready and available to answer any questions that you have about the MOU and </a:t>
            </a:r>
            <a:r>
              <a:rPr lang="en-US" dirty="0"/>
              <a:t>the</a:t>
            </a:r>
            <a:r>
              <a:rPr lang="en-US" b="0" i="0" dirty="0">
                <a:effectLst/>
              </a:rPr>
              <a:t> changes it made to Pension Agreement.</a:t>
            </a:r>
            <a:endParaRPr lang="en-US" dirty="0"/>
          </a:p>
        </p:txBody>
      </p:sp>
    </p:spTree>
    <p:extLst>
      <p:ext uri="{BB962C8B-B14F-4D97-AF65-F5344CB8AC3E}">
        <p14:creationId xmlns:p14="http://schemas.microsoft.com/office/powerpoint/2010/main" val="15777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57CD-739B-4D5A-A15A-968B6A1F37B2}"/>
              </a:ext>
            </a:extLst>
          </p:cNvPr>
          <p:cNvSpPr>
            <a:spLocks noGrp="1"/>
          </p:cNvSpPr>
          <p:nvPr>
            <p:ph type="title"/>
          </p:nvPr>
        </p:nvSpPr>
        <p:spPr/>
        <p:txBody>
          <a:bodyPr>
            <a:normAutofit fontScale="90000"/>
          </a:bodyPr>
          <a:lstStyle/>
          <a:p>
            <a:r>
              <a:rPr lang="en-US" dirty="0"/>
              <a:t>Overview of Membership in the Two-Tier Pension Benefit Structure </a:t>
            </a:r>
          </a:p>
        </p:txBody>
      </p:sp>
      <p:sp>
        <p:nvSpPr>
          <p:cNvPr id="3" name="Content Placeholder 2">
            <a:extLst>
              <a:ext uri="{FF2B5EF4-FFF2-40B4-BE49-F238E27FC236}">
                <a16:creationId xmlns:a16="http://schemas.microsoft.com/office/drawing/2014/main" id="{7198C537-0835-4ECA-A73F-2B4DF148A7A3}"/>
              </a:ext>
            </a:extLst>
          </p:cNvPr>
          <p:cNvSpPr>
            <a:spLocks noGrp="1"/>
          </p:cNvSpPr>
          <p:nvPr>
            <p:ph idx="1"/>
          </p:nvPr>
        </p:nvSpPr>
        <p:spPr/>
        <p:txBody>
          <a:bodyPr>
            <a:normAutofit lnSpcReduction="10000"/>
          </a:bodyPr>
          <a:lstStyle/>
          <a:p>
            <a:pPr algn="just"/>
            <a:r>
              <a:rPr lang="en-US" b="1" dirty="0"/>
              <a:t>Creation of Two-Tier Structure</a:t>
            </a:r>
            <a:r>
              <a:rPr lang="en-US" dirty="0"/>
              <a:t>. The new Pension Agreement created a two-tier pension benefit structure: (i) the Group A Plan, and (ii) the Group B Plan.</a:t>
            </a:r>
          </a:p>
          <a:p>
            <a:pPr algn="just"/>
            <a:r>
              <a:rPr lang="en-US" b="1" dirty="0"/>
              <a:t>Group A Plan Membership</a:t>
            </a:r>
            <a:r>
              <a:rPr lang="en-US" dirty="0"/>
              <a:t>. Employees who are or become Members of the Fund on or before June 30</a:t>
            </a:r>
            <a:r>
              <a:rPr lang="en-US"/>
              <a:t>, 2023, </a:t>
            </a:r>
            <a:r>
              <a:rPr lang="en-US" dirty="0"/>
              <a:t>are automatically in the Group A Plan unless they elect to be in the Group B Plan.</a:t>
            </a:r>
          </a:p>
          <a:p>
            <a:pPr algn="just"/>
            <a:r>
              <a:rPr lang="en-US" b="1" dirty="0"/>
              <a:t>Group B Plan Membership</a:t>
            </a:r>
            <a:r>
              <a:rPr lang="en-US" dirty="0"/>
              <a:t>.</a:t>
            </a:r>
          </a:p>
          <a:p>
            <a:pPr lvl="1" algn="just"/>
            <a:r>
              <a:rPr lang="en-US" b="1" dirty="0"/>
              <a:t>Automatic Membership</a:t>
            </a:r>
            <a:r>
              <a:rPr lang="en-US" dirty="0"/>
              <a:t>. Employees who are or become Members of the Fund on or after July 1</a:t>
            </a:r>
            <a:r>
              <a:rPr lang="en-US"/>
              <a:t>, 2023, </a:t>
            </a:r>
            <a:r>
              <a:rPr lang="en-US" dirty="0"/>
              <a:t>are automatically in the Group B Plan.</a:t>
            </a:r>
          </a:p>
          <a:p>
            <a:pPr lvl="1" algn="just"/>
            <a:r>
              <a:rPr lang="en-US" b="1" dirty="0"/>
              <a:t>Electing to Join Group B</a:t>
            </a:r>
            <a:r>
              <a:rPr lang="en-US" dirty="0"/>
              <a:t>. Members in the Group A Plan may elect to join the Group B Plan. </a:t>
            </a:r>
            <a:r>
              <a:rPr lang="en-US" sz="1800" dirty="0">
                <a:effectLst/>
                <a:ea typeface="Times New Roman" panose="02020603050405020304" pitchFamily="18" charset="0"/>
                <a:cs typeface="Times New Roman" panose="02020603050405020304" pitchFamily="18" charset="0"/>
              </a:rPr>
              <a:t>For a Group A Plan Member to join the Group B Plan, the Member must meet the following conditions:</a:t>
            </a:r>
          </a:p>
          <a:p>
            <a:pPr marL="1257300" lvl="2" indent="-342900" algn="just">
              <a:buFont typeface="+mj-lt"/>
              <a:buAutoNum type="arabicPeriod"/>
            </a:pPr>
            <a:r>
              <a:rPr lang="en-US" dirty="0">
                <a:effectLst/>
                <a:ea typeface="Times New Roman" panose="02020603050405020304" pitchFamily="18" charset="0"/>
                <a:cs typeface="Times New Roman" panose="02020603050405020304" pitchFamily="18" charset="0"/>
              </a:rPr>
              <a:t>The Member must elect to join the Group B Plan by providing written notification to the Fund between June 30</a:t>
            </a:r>
            <a:r>
              <a:rPr lang="en-US">
                <a:effectLst/>
                <a:ea typeface="Times New Roman" panose="02020603050405020304" pitchFamily="18" charset="0"/>
                <a:cs typeface="Times New Roman" panose="02020603050405020304" pitchFamily="18" charset="0"/>
              </a:rPr>
              <a:t>, 2023, </a:t>
            </a:r>
            <a:r>
              <a:rPr lang="en-US" dirty="0">
                <a:effectLst/>
                <a:ea typeface="Times New Roman" panose="02020603050405020304" pitchFamily="18" charset="0"/>
                <a:cs typeface="Times New Roman" panose="02020603050405020304" pitchFamily="18" charset="0"/>
              </a:rPr>
              <a:t>and December 31</a:t>
            </a:r>
            <a:r>
              <a:rPr lang="en-US">
                <a:effectLst/>
                <a:ea typeface="Times New Roman" panose="02020603050405020304" pitchFamily="18" charset="0"/>
                <a:cs typeface="Times New Roman" panose="02020603050405020304" pitchFamily="18" charset="0"/>
              </a:rPr>
              <a:t>, 2023, </a:t>
            </a:r>
            <a:r>
              <a:rPr lang="en-US" dirty="0">
                <a:effectLst/>
                <a:ea typeface="Times New Roman" panose="02020603050405020304" pitchFamily="18" charset="0"/>
                <a:cs typeface="Times New Roman" panose="02020603050405020304" pitchFamily="18" charset="0"/>
              </a:rPr>
              <a:t>by completing the Group B Plan Election Form on the Fund’s website or by mailing the Form to the MBTARF (which must be postmarked by 12/31/2023); </a:t>
            </a:r>
            <a:r>
              <a:rPr lang="en-US" b="1" u="sng" dirty="0">
                <a:effectLst/>
                <a:ea typeface="Times New Roman" panose="02020603050405020304" pitchFamily="18" charset="0"/>
                <a:cs typeface="Times New Roman" panose="02020603050405020304" pitchFamily="18" charset="0"/>
              </a:rPr>
              <a:t>and</a:t>
            </a:r>
          </a:p>
          <a:p>
            <a:pPr marL="1257300" lvl="2" indent="-342900" algn="just">
              <a:buFont typeface="+mj-lt"/>
              <a:buAutoNum type="arabicPeriod"/>
            </a:pPr>
            <a:r>
              <a:rPr lang="en-US" dirty="0">
                <a:effectLst/>
                <a:ea typeface="Times New Roman" panose="02020603050405020304" pitchFamily="18" charset="0"/>
                <a:cs typeface="Times New Roman" panose="02020603050405020304" pitchFamily="18" charset="0"/>
              </a:rPr>
              <a:t>The Member must accumulate at least 24 months of creditable service </a:t>
            </a:r>
            <a:r>
              <a:rPr lang="en-US" u="sng" dirty="0">
                <a:effectLst/>
                <a:ea typeface="Times New Roman" panose="02020603050405020304" pitchFamily="18" charset="0"/>
                <a:cs typeface="Times New Roman" panose="02020603050405020304" pitchFamily="18" charset="0"/>
              </a:rPr>
              <a:t>after</a:t>
            </a:r>
            <a:r>
              <a:rPr lang="en-US" dirty="0">
                <a:effectLst/>
                <a:ea typeface="Times New Roman" panose="02020603050405020304" pitchFamily="18" charset="0"/>
                <a:cs typeface="Times New Roman" panose="02020603050405020304" pitchFamily="18" charset="0"/>
              </a:rPr>
              <a:t> such election.</a:t>
            </a:r>
          </a:p>
          <a:p>
            <a:pPr lvl="1" algn="just"/>
            <a:r>
              <a:rPr lang="en-US" b="1" dirty="0">
                <a:ea typeface="Times New Roman" panose="02020603050405020304" pitchFamily="18" charset="0"/>
                <a:cs typeface="Times New Roman" panose="02020603050405020304" pitchFamily="18" charset="0"/>
              </a:rPr>
              <a:t>Transferring to Group A</a:t>
            </a:r>
            <a:r>
              <a:rPr lang="en-US" dirty="0">
                <a:ea typeface="Times New Roman" panose="02020603050405020304" pitchFamily="18" charset="0"/>
                <a:cs typeface="Times New Roman" panose="02020603050405020304" pitchFamily="18" charset="0"/>
              </a:rPr>
              <a:t>. A Member in the Group B Plan </a:t>
            </a:r>
            <a:r>
              <a:rPr lang="en-US" u="sng" dirty="0">
                <a:ea typeface="Times New Roman" panose="02020603050405020304" pitchFamily="18" charset="0"/>
                <a:cs typeface="Times New Roman" panose="02020603050405020304" pitchFamily="18" charset="0"/>
              </a:rPr>
              <a:t>may not transfer (or transfer back) to the Group A Plan</a:t>
            </a:r>
            <a:r>
              <a:rPr lang="en-US" dirty="0">
                <a:ea typeface="Times New Roman" panose="02020603050405020304" pitchFamily="18" charset="0"/>
                <a:cs typeface="Times New Roman" panose="02020603050405020304" pitchFamily="18" charset="0"/>
              </a:rPr>
              <a:t>.</a:t>
            </a:r>
            <a:endParaRPr lang="en-US" dirty="0">
              <a:effectLst/>
              <a:ea typeface="Times New Roman" panose="02020603050405020304" pitchFamily="18" charset="0"/>
              <a:cs typeface="Times New Roman" panose="02020603050405020304" pitchFamily="18" charset="0"/>
            </a:endParaRPr>
          </a:p>
          <a:p>
            <a:pPr algn="just"/>
            <a:r>
              <a:rPr lang="en-US" b="1" dirty="0"/>
              <a:t>Important Consideration Related to QDROs</a:t>
            </a:r>
            <a:r>
              <a:rPr lang="en-US" dirty="0"/>
              <a:t>. Group A Plan Members who have a QDRO in place should consult with their attorney before transferring to the Group B Plan to ensure that a retirement under the Group B Plan does not require changes to their QDRO.</a:t>
            </a:r>
          </a:p>
        </p:txBody>
      </p:sp>
    </p:spTree>
    <p:extLst>
      <p:ext uri="{BB962C8B-B14F-4D97-AF65-F5344CB8AC3E}">
        <p14:creationId xmlns:p14="http://schemas.microsoft.com/office/powerpoint/2010/main" val="209277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1D286E-9FF7-4926-9C05-020E46F846DE}"/>
              </a:ext>
            </a:extLst>
          </p:cNvPr>
          <p:cNvSpPr>
            <a:spLocks noGrp="1"/>
          </p:cNvSpPr>
          <p:nvPr>
            <p:ph type="title"/>
          </p:nvPr>
        </p:nvSpPr>
        <p:spPr/>
        <p:txBody>
          <a:bodyPr/>
          <a:lstStyle/>
          <a:p>
            <a:r>
              <a:rPr lang="en-US"/>
              <a:t>Group A Plan Member Application to Join Group B Plan</a:t>
            </a:r>
          </a:p>
        </p:txBody>
      </p:sp>
      <p:pic>
        <p:nvPicPr>
          <p:cNvPr id="11" name="Picture 10">
            <a:extLst>
              <a:ext uri="{FF2B5EF4-FFF2-40B4-BE49-F238E27FC236}">
                <a16:creationId xmlns:a16="http://schemas.microsoft.com/office/drawing/2014/main" id="{56FB71CB-A19D-4EFA-89A0-270E73E489B7}"/>
              </a:ext>
            </a:extLst>
          </p:cNvPr>
          <p:cNvPicPr>
            <a:picLocks noChangeAspect="1"/>
          </p:cNvPicPr>
          <p:nvPr/>
        </p:nvPicPr>
        <p:blipFill>
          <a:blip r:embed="rId2"/>
          <a:stretch>
            <a:fillRect/>
          </a:stretch>
        </p:blipFill>
        <p:spPr>
          <a:xfrm>
            <a:off x="4772025" y="97846"/>
            <a:ext cx="5071222" cy="5986760"/>
          </a:xfrm>
          <a:prstGeom prst="rect">
            <a:avLst/>
          </a:prstGeom>
        </p:spPr>
      </p:pic>
    </p:spTree>
    <p:extLst>
      <p:ext uri="{BB962C8B-B14F-4D97-AF65-F5344CB8AC3E}">
        <p14:creationId xmlns:p14="http://schemas.microsoft.com/office/powerpoint/2010/main" val="248476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4698-F48B-4ADF-985C-3ADC787B158C}"/>
              </a:ext>
            </a:extLst>
          </p:cNvPr>
          <p:cNvSpPr>
            <a:spLocks noGrp="1"/>
          </p:cNvSpPr>
          <p:nvPr>
            <p:ph type="title"/>
          </p:nvPr>
        </p:nvSpPr>
        <p:spPr/>
        <p:txBody>
          <a:bodyPr>
            <a:normAutofit fontScale="90000"/>
          </a:bodyPr>
          <a:lstStyle/>
          <a:p>
            <a:r>
              <a:rPr lang="en-US" dirty="0"/>
              <a:t>Group A Plan Retirement Benefits (Non-Disability and Non-Vesting)</a:t>
            </a:r>
          </a:p>
        </p:txBody>
      </p:sp>
      <p:sp>
        <p:nvSpPr>
          <p:cNvPr id="3" name="Content Placeholder 2">
            <a:extLst>
              <a:ext uri="{FF2B5EF4-FFF2-40B4-BE49-F238E27FC236}">
                <a16:creationId xmlns:a16="http://schemas.microsoft.com/office/drawing/2014/main" id="{FF9DF16D-B64E-469B-8470-672B22E87A05}"/>
              </a:ext>
            </a:extLst>
          </p:cNvPr>
          <p:cNvSpPr>
            <a:spLocks noGrp="1"/>
          </p:cNvSpPr>
          <p:nvPr>
            <p:ph idx="1"/>
          </p:nvPr>
        </p:nvSpPr>
        <p:spPr/>
        <p:txBody>
          <a:bodyPr>
            <a:normAutofit lnSpcReduction="10000"/>
          </a:bodyPr>
          <a:lstStyle/>
          <a:p>
            <a:pPr algn="just"/>
            <a:r>
              <a:rPr lang="en-US" b="1" dirty="0"/>
              <a:t>Retirement Eligibility</a:t>
            </a:r>
            <a:r>
              <a:rPr lang="en-US" dirty="0"/>
              <a:t>. Unless otherwise subject to retirement benefits under the Group B Plan:</a:t>
            </a:r>
          </a:p>
          <a:p>
            <a:pPr lvl="1" algn="just"/>
            <a:r>
              <a:rPr lang="en-US" b="1" dirty="0"/>
              <a:t>Normal Retirement</a:t>
            </a:r>
            <a:r>
              <a:rPr lang="en-US" dirty="0"/>
              <a:t>. A Member can retire at age 65 or older on a Normal Retirement. </a:t>
            </a:r>
          </a:p>
          <a:p>
            <a:pPr lvl="1" algn="just"/>
            <a:r>
              <a:rPr lang="en-US" b="1" dirty="0"/>
              <a:t>Early Normal Retirement</a:t>
            </a:r>
            <a:r>
              <a:rPr lang="en-US" dirty="0"/>
              <a:t>. An Early Normal Retirement is available to any Member with 23 years of creditable service if such Member was hired before December 6, 2012. For Members hired on or after December 6</a:t>
            </a:r>
            <a:r>
              <a:rPr lang="en-US"/>
              <a:t>, 2012, </a:t>
            </a:r>
            <a:r>
              <a:rPr lang="en-US" dirty="0"/>
              <a:t>who became Members of the Fund on or before June 30, 2023, an Early Normal Retirement is available if such Member is age 55 or older and has at least 25 years of creditable service.</a:t>
            </a:r>
          </a:p>
          <a:p>
            <a:pPr lvl="1" algn="just"/>
            <a:r>
              <a:rPr lang="en-US" b="1" dirty="0"/>
              <a:t>Early Reduced Retirement</a:t>
            </a:r>
            <a:r>
              <a:rPr lang="en-US" dirty="0"/>
              <a:t>. </a:t>
            </a:r>
            <a:r>
              <a:rPr lang="en-US"/>
              <a:t>For individuals who </a:t>
            </a:r>
            <a:r>
              <a:rPr lang="en-US" dirty="0"/>
              <a:t>became Members of the Fund on or before June 30, 2023, an Early Reduced Retirement is available if a Member is age 55 or over and has at least 20 years of creditable service; however, this retirement allowance will be reduced by ½ of 1% for each month between the age at retirement and age 65.</a:t>
            </a:r>
          </a:p>
          <a:p>
            <a:pPr algn="just"/>
            <a:r>
              <a:rPr lang="en-US" b="1" dirty="0"/>
              <a:t>Calculation of Pension Benefits</a:t>
            </a:r>
            <a:r>
              <a:rPr lang="en-US" dirty="0"/>
              <a:t>. Except as provided above, a Member’s retirement allowance is calculated using the following formula: </a:t>
            </a:r>
          </a:p>
          <a:p>
            <a:pPr lvl="1" algn="just"/>
            <a:r>
              <a:rPr lang="en-US" dirty="0"/>
              <a:t>[the average of the Member’s highest 3 years of pensionable earnings]; </a:t>
            </a:r>
          </a:p>
          <a:p>
            <a:pPr lvl="1" algn="just"/>
            <a:r>
              <a:rPr lang="en-US" i="1" dirty="0"/>
              <a:t>multiplied by</a:t>
            </a:r>
            <a:r>
              <a:rPr lang="en-US" dirty="0"/>
              <a:t> 2.46%; </a:t>
            </a:r>
          </a:p>
          <a:p>
            <a:pPr lvl="1" algn="just"/>
            <a:r>
              <a:rPr lang="en-US" i="1" dirty="0"/>
              <a:t>multiplied</a:t>
            </a:r>
            <a:r>
              <a:rPr lang="en-US" dirty="0"/>
              <a:t> </a:t>
            </a:r>
            <a:r>
              <a:rPr lang="en-US" i="1" dirty="0"/>
              <a:t>by</a:t>
            </a:r>
            <a:r>
              <a:rPr lang="en-US" dirty="0"/>
              <a:t> [the Member’s years and months of creditable service].</a:t>
            </a:r>
          </a:p>
          <a:p>
            <a:pPr algn="just"/>
            <a:r>
              <a:rPr lang="en-US" b="1" dirty="0"/>
              <a:t>Maximum Retirement Benefit</a:t>
            </a:r>
            <a:r>
              <a:rPr lang="en-US" dirty="0"/>
              <a:t>. A Retired Member’s retirement allowance cannot exceed 80% of the average of the Retired Member’s highest 3 years of pensionable earnings.</a:t>
            </a:r>
          </a:p>
        </p:txBody>
      </p:sp>
    </p:spTree>
    <p:extLst>
      <p:ext uri="{BB962C8B-B14F-4D97-AF65-F5344CB8AC3E}">
        <p14:creationId xmlns:p14="http://schemas.microsoft.com/office/powerpoint/2010/main" val="20698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4698-F48B-4ADF-985C-3ADC787B158C}"/>
              </a:ext>
            </a:extLst>
          </p:cNvPr>
          <p:cNvSpPr>
            <a:spLocks noGrp="1"/>
          </p:cNvSpPr>
          <p:nvPr>
            <p:ph type="title"/>
          </p:nvPr>
        </p:nvSpPr>
        <p:spPr/>
        <p:txBody>
          <a:bodyPr>
            <a:normAutofit fontScale="90000"/>
          </a:bodyPr>
          <a:lstStyle/>
          <a:p>
            <a:r>
              <a:rPr lang="en-US" dirty="0"/>
              <a:t>Group B Plan Retirement Benefits (Non-Disability and Non-Vesting)</a:t>
            </a:r>
            <a:r>
              <a:rPr lang="en-US" sz="3100" dirty="0"/>
              <a:t> </a:t>
            </a:r>
            <a:endParaRPr lang="en-US" dirty="0"/>
          </a:p>
        </p:txBody>
      </p:sp>
      <p:sp>
        <p:nvSpPr>
          <p:cNvPr id="3" name="Content Placeholder 2">
            <a:extLst>
              <a:ext uri="{FF2B5EF4-FFF2-40B4-BE49-F238E27FC236}">
                <a16:creationId xmlns:a16="http://schemas.microsoft.com/office/drawing/2014/main" id="{FF9DF16D-B64E-469B-8470-672B22E87A05}"/>
              </a:ext>
            </a:extLst>
          </p:cNvPr>
          <p:cNvSpPr>
            <a:spLocks noGrp="1"/>
          </p:cNvSpPr>
          <p:nvPr>
            <p:ph idx="1"/>
          </p:nvPr>
        </p:nvSpPr>
        <p:spPr/>
        <p:txBody>
          <a:bodyPr>
            <a:normAutofit lnSpcReduction="10000"/>
          </a:bodyPr>
          <a:lstStyle/>
          <a:p>
            <a:pPr algn="just"/>
            <a:r>
              <a:rPr lang="en-US" b="1" dirty="0"/>
              <a:t>Retirement Eligibility</a:t>
            </a:r>
            <a:r>
              <a:rPr lang="en-US" dirty="0"/>
              <a:t>. A Member with at least 10 years of creditable service who has also reached the age of 55 is eligible to retire with an immediate retirement allowance.</a:t>
            </a:r>
          </a:p>
          <a:p>
            <a:pPr algn="just"/>
            <a:r>
              <a:rPr lang="en-US" b="1" dirty="0"/>
              <a:t>Calculation of Pension Benefits</a:t>
            </a:r>
            <a:r>
              <a:rPr lang="en-US" dirty="0"/>
              <a:t>. A Member’s retirement allowance is calculated using the following formula: </a:t>
            </a:r>
          </a:p>
          <a:p>
            <a:pPr lvl="1" algn="just"/>
            <a:r>
              <a:rPr lang="en-US" dirty="0"/>
              <a:t>[the average of the Member’s highest 3 years of pensionable earnings]; </a:t>
            </a:r>
          </a:p>
          <a:p>
            <a:pPr lvl="1" algn="just"/>
            <a:r>
              <a:rPr lang="en-US" i="1" dirty="0"/>
              <a:t>multiplied by</a:t>
            </a:r>
            <a:r>
              <a:rPr lang="en-US" dirty="0"/>
              <a:t> </a:t>
            </a:r>
            <a:r>
              <a:rPr lang="en-US" sz="1800" dirty="0">
                <a:effectLst/>
                <a:ea typeface="Times New Roman" panose="02020603050405020304" pitchFamily="18" charset="0"/>
                <a:cs typeface="Times New Roman" panose="02020603050405020304" pitchFamily="18" charset="0"/>
              </a:rPr>
              <a:t>[the Age Multiplier], which is determined using the following table:</a:t>
            </a:r>
          </a:p>
          <a:p>
            <a:pPr marL="457200" lvl="1" indent="0" algn="just">
              <a:buNone/>
            </a:pPr>
            <a:endParaRPr lang="en-US" dirty="0"/>
          </a:p>
          <a:p>
            <a:pPr marL="457200" lvl="1" indent="0" algn="just">
              <a:buNone/>
            </a:pPr>
            <a:endParaRPr lang="en-US" dirty="0"/>
          </a:p>
          <a:p>
            <a:pPr marL="457200" lvl="1" indent="0" algn="just">
              <a:buNone/>
            </a:pPr>
            <a:endParaRPr lang="en-US" dirty="0"/>
          </a:p>
          <a:p>
            <a:pPr marL="457200" lvl="1" indent="0" algn="just">
              <a:buNone/>
            </a:pPr>
            <a:endParaRPr lang="en-US" dirty="0"/>
          </a:p>
          <a:p>
            <a:pPr marL="457200" lvl="1" indent="0" algn="just">
              <a:buNone/>
            </a:pPr>
            <a:endParaRPr lang="en-US" dirty="0"/>
          </a:p>
          <a:p>
            <a:pPr marL="457200" lvl="1" indent="0" algn="just">
              <a:buNone/>
            </a:pPr>
            <a:br>
              <a:rPr lang="en-US" dirty="0"/>
            </a:br>
            <a:endParaRPr lang="en-US" dirty="0"/>
          </a:p>
          <a:p>
            <a:pPr marL="457200" lvl="1" indent="0" algn="just">
              <a:buNone/>
            </a:pPr>
            <a:endParaRPr lang="en-US" dirty="0"/>
          </a:p>
          <a:p>
            <a:pPr lvl="1" algn="just"/>
            <a:r>
              <a:rPr lang="en-US" i="1" dirty="0"/>
              <a:t>multiplied by </a:t>
            </a:r>
            <a:r>
              <a:rPr lang="en-US" dirty="0"/>
              <a:t>[the Member’s years and months of creditable service].</a:t>
            </a:r>
          </a:p>
          <a:p>
            <a:pPr algn="just"/>
            <a:r>
              <a:rPr lang="en-US" b="1" dirty="0"/>
              <a:t>Maximum Retirement Benefit</a:t>
            </a:r>
            <a:r>
              <a:rPr lang="en-US" dirty="0"/>
              <a:t>. A Retired Member’s retirement allowance cannot exceed 80% of the average of the Retired Member’s highest 3 years of pensionable earnings.</a:t>
            </a:r>
          </a:p>
        </p:txBody>
      </p:sp>
      <p:graphicFrame>
        <p:nvGraphicFramePr>
          <p:cNvPr id="4" name="Table 3">
            <a:extLst>
              <a:ext uri="{FF2B5EF4-FFF2-40B4-BE49-F238E27FC236}">
                <a16:creationId xmlns:a16="http://schemas.microsoft.com/office/drawing/2014/main" id="{BD716519-17D3-4046-B15B-6AB1649456FF}"/>
              </a:ext>
            </a:extLst>
          </p:cNvPr>
          <p:cNvGraphicFramePr>
            <a:graphicFrameLocks noGrp="1"/>
          </p:cNvGraphicFramePr>
          <p:nvPr>
            <p:extLst>
              <p:ext uri="{D42A27DB-BD31-4B8C-83A1-F6EECF244321}">
                <p14:modId xmlns:p14="http://schemas.microsoft.com/office/powerpoint/2010/main" val="4005010957"/>
              </p:ext>
            </p:extLst>
          </p:nvPr>
        </p:nvGraphicFramePr>
        <p:xfrm>
          <a:off x="1625662" y="2854980"/>
          <a:ext cx="4670035" cy="2108904"/>
        </p:xfrm>
        <a:graphic>
          <a:graphicData uri="http://schemas.openxmlformats.org/drawingml/2006/table">
            <a:tbl>
              <a:tblPr firstRow="1" firstCol="1" bandRow="1">
                <a:tableStyleId>{5202B0CA-FC54-4496-8BCA-5EF66A818D29}</a:tableStyleId>
              </a:tblPr>
              <a:tblGrid>
                <a:gridCol w="2231635">
                  <a:extLst>
                    <a:ext uri="{9D8B030D-6E8A-4147-A177-3AD203B41FA5}">
                      <a16:colId xmlns:a16="http://schemas.microsoft.com/office/drawing/2014/main" val="1403490840"/>
                    </a:ext>
                  </a:extLst>
                </a:gridCol>
                <a:gridCol w="2438400">
                  <a:extLst>
                    <a:ext uri="{9D8B030D-6E8A-4147-A177-3AD203B41FA5}">
                      <a16:colId xmlns:a16="http://schemas.microsoft.com/office/drawing/2014/main" val="2444478625"/>
                    </a:ext>
                  </a:extLst>
                </a:gridCol>
              </a:tblGrid>
              <a:tr h="263613">
                <a:tc>
                  <a:txBody>
                    <a:bodyPr/>
                    <a:lstStyle/>
                    <a:p>
                      <a:pPr marL="0" marR="0">
                        <a:spcBef>
                          <a:spcPts val="200"/>
                        </a:spcBef>
                        <a:spcAft>
                          <a:spcPts val="200"/>
                        </a:spcAft>
                      </a:pPr>
                      <a:r>
                        <a:rPr lang="en-US" sz="1700" dirty="0">
                          <a:effectLst/>
                        </a:rPr>
                        <a:t>Age at Retirement</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2169"/>
                    </a:solidFill>
                  </a:tcPr>
                </a:tc>
                <a:tc>
                  <a:txBody>
                    <a:bodyPr/>
                    <a:lstStyle/>
                    <a:p>
                      <a:pPr marL="0" marR="0">
                        <a:spcBef>
                          <a:spcPts val="200"/>
                        </a:spcBef>
                        <a:spcAft>
                          <a:spcPts val="200"/>
                        </a:spcAft>
                      </a:pPr>
                      <a:r>
                        <a:rPr lang="en-US" sz="1700" dirty="0">
                          <a:effectLst/>
                        </a:rPr>
                        <a:t>Percentage</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2169"/>
                    </a:solidFill>
                  </a:tcPr>
                </a:tc>
                <a:extLst>
                  <a:ext uri="{0D108BD9-81ED-4DB2-BD59-A6C34878D82A}">
                    <a16:rowId xmlns:a16="http://schemas.microsoft.com/office/drawing/2014/main" val="4260229120"/>
                  </a:ext>
                </a:extLst>
              </a:tr>
              <a:tr h="263613">
                <a:tc>
                  <a:txBody>
                    <a:bodyPr/>
                    <a:lstStyle/>
                    <a:p>
                      <a:pPr marL="0" marR="0">
                        <a:spcBef>
                          <a:spcPts val="200"/>
                        </a:spcBef>
                        <a:spcAft>
                          <a:spcPts val="200"/>
                        </a:spcAft>
                      </a:pPr>
                      <a:r>
                        <a:rPr lang="en-US" sz="1700" b="0" dirty="0">
                          <a:effectLst/>
                        </a:rPr>
                        <a:t>61 or over</a:t>
                      </a:r>
                      <a:endParaRPr lang="en-US"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700" dirty="0">
                          <a:effectLst/>
                        </a:rPr>
                        <a:t>2.46%</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816851598"/>
                  </a:ext>
                </a:extLst>
              </a:tr>
              <a:tr h="263613">
                <a:tc>
                  <a:txBody>
                    <a:bodyPr/>
                    <a:lstStyle/>
                    <a:p>
                      <a:pPr marL="0" marR="0">
                        <a:spcBef>
                          <a:spcPts val="200"/>
                        </a:spcBef>
                        <a:spcAft>
                          <a:spcPts val="200"/>
                        </a:spcAft>
                      </a:pPr>
                      <a:r>
                        <a:rPr lang="en-US" sz="1700" b="0" dirty="0">
                          <a:effectLst/>
                        </a:rPr>
                        <a:t>60</a:t>
                      </a:r>
                      <a:endParaRPr lang="en-US"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700" dirty="0">
                          <a:effectLst/>
                        </a:rPr>
                        <a:t>2.375%</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3946154955"/>
                  </a:ext>
                </a:extLst>
              </a:tr>
              <a:tr h="263613">
                <a:tc>
                  <a:txBody>
                    <a:bodyPr/>
                    <a:lstStyle/>
                    <a:p>
                      <a:pPr marL="0" marR="0">
                        <a:spcBef>
                          <a:spcPts val="200"/>
                        </a:spcBef>
                        <a:spcAft>
                          <a:spcPts val="200"/>
                        </a:spcAft>
                      </a:pPr>
                      <a:r>
                        <a:rPr lang="en-US" sz="1700" b="0" dirty="0">
                          <a:effectLst/>
                        </a:rPr>
                        <a:t>59</a:t>
                      </a:r>
                      <a:endParaRPr lang="en-US"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700" dirty="0">
                          <a:effectLst/>
                        </a:rPr>
                        <a:t>2.25%</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543484638"/>
                  </a:ext>
                </a:extLst>
              </a:tr>
              <a:tr h="263613">
                <a:tc>
                  <a:txBody>
                    <a:bodyPr/>
                    <a:lstStyle/>
                    <a:p>
                      <a:pPr marL="0" marR="0">
                        <a:spcBef>
                          <a:spcPts val="200"/>
                        </a:spcBef>
                        <a:spcAft>
                          <a:spcPts val="200"/>
                        </a:spcAft>
                      </a:pPr>
                      <a:r>
                        <a:rPr lang="en-US" sz="1700" b="0" dirty="0">
                          <a:effectLst/>
                        </a:rPr>
                        <a:t>58</a:t>
                      </a:r>
                      <a:endParaRPr lang="en-US"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700" dirty="0">
                          <a:effectLst/>
                        </a:rPr>
                        <a:t>2.125%</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2034246718"/>
                  </a:ext>
                </a:extLst>
              </a:tr>
              <a:tr h="263613">
                <a:tc>
                  <a:txBody>
                    <a:bodyPr/>
                    <a:lstStyle/>
                    <a:p>
                      <a:pPr marL="0" marR="0">
                        <a:spcBef>
                          <a:spcPts val="200"/>
                        </a:spcBef>
                        <a:spcAft>
                          <a:spcPts val="200"/>
                        </a:spcAft>
                      </a:pPr>
                      <a:r>
                        <a:rPr lang="en-US" sz="1700" b="0" dirty="0">
                          <a:effectLst/>
                        </a:rPr>
                        <a:t>57</a:t>
                      </a:r>
                      <a:endParaRPr lang="en-US"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700" dirty="0">
                          <a:effectLst/>
                        </a:rPr>
                        <a:t>2.0%</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994719854"/>
                  </a:ext>
                </a:extLst>
              </a:tr>
              <a:tr h="263613">
                <a:tc>
                  <a:txBody>
                    <a:bodyPr/>
                    <a:lstStyle/>
                    <a:p>
                      <a:pPr marL="0" marR="0">
                        <a:spcBef>
                          <a:spcPts val="200"/>
                        </a:spcBef>
                        <a:spcAft>
                          <a:spcPts val="200"/>
                        </a:spcAft>
                      </a:pPr>
                      <a:r>
                        <a:rPr lang="en-US" sz="1700" b="0" dirty="0">
                          <a:effectLst/>
                        </a:rPr>
                        <a:t>56</a:t>
                      </a:r>
                      <a:endParaRPr lang="en-US"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a:spcBef>
                          <a:spcPts val="200"/>
                        </a:spcBef>
                        <a:spcAft>
                          <a:spcPts val="200"/>
                        </a:spcAft>
                      </a:pPr>
                      <a:r>
                        <a:rPr lang="en-US" sz="1700" dirty="0">
                          <a:effectLst/>
                        </a:rPr>
                        <a:t>1.875%</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138177230"/>
                  </a:ext>
                </a:extLst>
              </a:tr>
              <a:tr h="263613">
                <a:tc>
                  <a:txBody>
                    <a:bodyPr/>
                    <a:lstStyle/>
                    <a:p>
                      <a:pPr marL="0" marR="0">
                        <a:spcBef>
                          <a:spcPts val="200"/>
                        </a:spcBef>
                        <a:spcAft>
                          <a:spcPts val="200"/>
                        </a:spcAft>
                      </a:pPr>
                      <a:r>
                        <a:rPr lang="en-US" sz="1700" b="0" dirty="0">
                          <a:effectLst/>
                        </a:rPr>
                        <a:t>55</a:t>
                      </a:r>
                      <a:endParaRPr lang="en-US"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200"/>
                        </a:spcBef>
                        <a:spcAft>
                          <a:spcPts val="200"/>
                        </a:spcAft>
                      </a:pPr>
                      <a:r>
                        <a:rPr lang="en-US" sz="1700" dirty="0">
                          <a:effectLst/>
                        </a:rPr>
                        <a:t>1.75%</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98" marR="72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8949874"/>
                  </a:ext>
                </a:extLst>
              </a:tr>
            </a:tbl>
          </a:graphicData>
        </a:graphic>
      </p:graphicFrame>
    </p:spTree>
    <p:extLst>
      <p:ext uri="{BB962C8B-B14F-4D97-AF65-F5344CB8AC3E}">
        <p14:creationId xmlns:p14="http://schemas.microsoft.com/office/powerpoint/2010/main" val="22292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456A4DB-D859-41D3-B898-25AF9E9648A4}"/>
              </a:ext>
            </a:extLst>
          </p:cNvPr>
          <p:cNvSpPr>
            <a:spLocks noGrp="1"/>
          </p:cNvSpPr>
          <p:nvPr>
            <p:ph type="body" sz="quarter" idx="13"/>
          </p:nvPr>
        </p:nvSpPr>
        <p:spPr>
          <a:xfrm>
            <a:off x="546910" y="1012054"/>
            <a:ext cx="11098179" cy="914362"/>
          </a:xfrm>
        </p:spPr>
        <p:txBody>
          <a:bodyPr/>
          <a:lstStyle/>
          <a:p>
            <a:r>
              <a:rPr lang="en-US" b="0" dirty="0">
                <a:solidFill>
                  <a:schemeClr val="tx1"/>
                </a:solidFill>
              </a:rPr>
              <a:t>Seth, aged 53, became </a:t>
            </a:r>
            <a:r>
              <a:rPr lang="en-US" b="0">
                <a:solidFill>
                  <a:schemeClr val="tx1"/>
                </a:solidFill>
              </a:rPr>
              <a:t>a Member </a:t>
            </a:r>
            <a:r>
              <a:rPr lang="en-US" b="0" dirty="0">
                <a:solidFill>
                  <a:schemeClr val="tx1"/>
                </a:solidFill>
              </a:rPr>
              <a:t>in Jan. 2015 at age 45.  His 3 Year Average (3YA) will be $80,000 when he retires.    </a:t>
            </a:r>
          </a:p>
        </p:txBody>
      </p:sp>
      <p:sp>
        <p:nvSpPr>
          <p:cNvPr id="22" name="Content Placeholder 13">
            <a:extLst>
              <a:ext uri="{FF2B5EF4-FFF2-40B4-BE49-F238E27FC236}">
                <a16:creationId xmlns:a16="http://schemas.microsoft.com/office/drawing/2014/main" id="{33E3DCFE-7E8A-40B7-B71B-9DCEBAF58CA4}"/>
              </a:ext>
            </a:extLst>
          </p:cNvPr>
          <p:cNvSpPr>
            <a:spLocks noGrp="1"/>
          </p:cNvSpPr>
          <p:nvPr>
            <p:ph idx="1"/>
          </p:nvPr>
        </p:nvSpPr>
        <p:spPr>
          <a:xfrm>
            <a:off x="6228945" y="1807285"/>
            <a:ext cx="5416145" cy="4191064"/>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b="1" dirty="0"/>
              <a:t>Calculation Under Group B Plan</a:t>
            </a:r>
            <a:r>
              <a:rPr lang="en-US" dirty="0"/>
              <a:t>:</a:t>
            </a:r>
          </a:p>
          <a:p>
            <a:pPr marL="457200" lvl="1" indent="0">
              <a:spcBef>
                <a:spcPts val="0"/>
              </a:spcBef>
              <a:buNone/>
            </a:pPr>
            <a:r>
              <a:rPr lang="en-US" dirty="0"/>
              <a:t>Seth is eligible for retirement when he accrues at least 10 years of creditable service on and is at least 55 years of age.  He currently has 8 years on and will be retirement eligible at age 55 when he completes 2 more years of creditable service, then with 10 years  of creditable service and a </a:t>
            </a:r>
            <a:r>
              <a:rPr lang="en-US"/>
              <a:t>reduced Group </a:t>
            </a:r>
            <a:r>
              <a:rPr lang="en-US" dirty="0"/>
              <a:t>B Age Multiplier of 1.75%.  </a:t>
            </a:r>
          </a:p>
          <a:p>
            <a:pPr lvl="1">
              <a:spcBef>
                <a:spcPts val="0"/>
              </a:spcBef>
            </a:pPr>
            <a:r>
              <a:rPr lang="en-US" dirty="0"/>
              <a:t>1.75% x 10 = 17.5% of his 3YA ($80,000)</a:t>
            </a:r>
          </a:p>
          <a:p>
            <a:pPr lvl="1">
              <a:spcBef>
                <a:spcPts val="0"/>
              </a:spcBef>
            </a:pPr>
            <a:r>
              <a:rPr lang="en-US" dirty="0"/>
              <a:t>17.5% x $80,000 = $14,000 annually or $1,166.67 monthly</a:t>
            </a:r>
            <a:br>
              <a:rPr lang="en-US" dirty="0"/>
            </a:br>
            <a:r>
              <a:rPr lang="en-US" dirty="0"/>
              <a:t>_________________________________________</a:t>
            </a:r>
          </a:p>
          <a:p>
            <a:pPr marL="457200" lvl="1" indent="0">
              <a:buNone/>
            </a:pPr>
            <a:r>
              <a:rPr lang="en-US" dirty="0"/>
              <a:t>If he retires 6 years later at age 61, his pension will be calculated using the </a:t>
            </a:r>
            <a:r>
              <a:rPr lang="en-US"/>
              <a:t>maximum Group </a:t>
            </a:r>
            <a:r>
              <a:rPr lang="en-US" dirty="0"/>
              <a:t>B Age Multiplier, 2.46%:</a:t>
            </a:r>
          </a:p>
          <a:p>
            <a:pPr lvl="1"/>
            <a:r>
              <a:rPr lang="en-US" dirty="0"/>
              <a:t>2.46% x 16 = 39.36% of his 3YA ($80,000) </a:t>
            </a:r>
          </a:p>
          <a:p>
            <a:pPr lvl="1"/>
            <a:r>
              <a:rPr lang="en-US" dirty="0"/>
              <a:t>39.36% x $80,000= $31,488 annually or $2,624 monthly </a:t>
            </a:r>
          </a:p>
        </p:txBody>
      </p:sp>
      <p:sp>
        <p:nvSpPr>
          <p:cNvPr id="26" name="Content Placeholder 13">
            <a:extLst>
              <a:ext uri="{FF2B5EF4-FFF2-40B4-BE49-F238E27FC236}">
                <a16:creationId xmlns:a16="http://schemas.microsoft.com/office/drawing/2014/main" id="{93A86346-0BD3-4700-96B9-8B65E2D5259A}"/>
              </a:ext>
            </a:extLst>
          </p:cNvPr>
          <p:cNvSpPr txBox="1">
            <a:spLocks/>
          </p:cNvSpPr>
          <p:nvPr/>
        </p:nvSpPr>
        <p:spPr>
          <a:xfrm>
            <a:off x="546911" y="1807285"/>
            <a:ext cx="5416145" cy="419106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b="1" dirty="0"/>
              <a:t>Calculation Under Group A Plan</a:t>
            </a:r>
            <a:r>
              <a:rPr lang="en-US" dirty="0"/>
              <a:t>:</a:t>
            </a:r>
          </a:p>
          <a:p>
            <a:pPr marL="457200" lvl="1" indent="0">
              <a:spcBef>
                <a:spcPts val="0"/>
              </a:spcBef>
              <a:buNone/>
            </a:pPr>
            <a:r>
              <a:rPr lang="en-US" dirty="0"/>
              <a:t>Seth is eligible for retirement when he accrues 25 years of creditable service and is at least age 55.  He currently has 8 years on and will be retirement eligible Jan. 2040.  His pension will be calculated as </a:t>
            </a:r>
            <a:r>
              <a:rPr lang="en-US"/>
              <a:t>such:</a:t>
            </a:r>
            <a:br>
              <a:rPr lang="en-US"/>
            </a:br>
            <a:endParaRPr lang="en-US"/>
          </a:p>
          <a:p>
            <a:pPr lvl="1"/>
            <a:r>
              <a:rPr lang="en-US"/>
              <a:t>2.46% x 25 = 61.5% of his 3YA ($80,000)</a:t>
            </a:r>
          </a:p>
          <a:p>
            <a:pPr lvl="1"/>
            <a:r>
              <a:rPr lang="en-US"/>
              <a:t>61.5</a:t>
            </a:r>
            <a:r>
              <a:rPr lang="en-US" dirty="0"/>
              <a:t>% x $80,000 = $49,200 annually or </a:t>
            </a:r>
            <a:r>
              <a:rPr lang="en-US"/>
              <a:t>$4,100 </a:t>
            </a:r>
            <a:r>
              <a:rPr lang="en-US" dirty="0"/>
              <a:t>monthly</a:t>
            </a:r>
          </a:p>
          <a:p>
            <a:pPr marL="457200" lvl="1" indent="0">
              <a:buNone/>
            </a:pPr>
            <a:r>
              <a:rPr lang="en-US" dirty="0"/>
              <a:t>  </a:t>
            </a:r>
          </a:p>
        </p:txBody>
      </p:sp>
      <p:sp>
        <p:nvSpPr>
          <p:cNvPr id="28" name="Title 1">
            <a:extLst>
              <a:ext uri="{FF2B5EF4-FFF2-40B4-BE49-F238E27FC236}">
                <a16:creationId xmlns:a16="http://schemas.microsoft.com/office/drawing/2014/main" id="{49455FE8-006B-4330-96EF-94EFD4C90251}"/>
              </a:ext>
            </a:extLst>
          </p:cNvPr>
          <p:cNvSpPr>
            <a:spLocks noGrp="1"/>
          </p:cNvSpPr>
          <p:nvPr>
            <p:ph type="title"/>
          </p:nvPr>
        </p:nvSpPr>
        <p:spPr>
          <a:xfrm>
            <a:off x="838200" y="365127"/>
            <a:ext cx="10515600" cy="646927"/>
          </a:xfrm>
        </p:spPr>
        <p:txBody>
          <a:bodyPr>
            <a:normAutofit fontScale="90000"/>
          </a:bodyPr>
          <a:lstStyle/>
          <a:p>
            <a:r>
              <a:rPr lang="en-US" dirty="0"/>
              <a:t>Retirement Calculation Example (Non-Disability and Non-Vesting)</a:t>
            </a:r>
          </a:p>
        </p:txBody>
      </p:sp>
    </p:spTree>
    <p:extLst>
      <p:ext uri="{BB962C8B-B14F-4D97-AF65-F5344CB8AC3E}">
        <p14:creationId xmlns:p14="http://schemas.microsoft.com/office/powerpoint/2010/main" val="39192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456A4DB-D859-41D3-B898-25AF9E9648A4}"/>
              </a:ext>
            </a:extLst>
          </p:cNvPr>
          <p:cNvSpPr>
            <a:spLocks noGrp="1"/>
          </p:cNvSpPr>
          <p:nvPr>
            <p:ph type="body" sz="quarter" idx="13"/>
          </p:nvPr>
        </p:nvSpPr>
        <p:spPr>
          <a:xfrm>
            <a:off x="546911" y="1144591"/>
            <a:ext cx="11098179" cy="1076096"/>
          </a:xfrm>
        </p:spPr>
        <p:txBody>
          <a:bodyPr/>
          <a:lstStyle/>
          <a:p>
            <a:r>
              <a:rPr lang="en-US" b="0" dirty="0">
                <a:solidFill>
                  <a:schemeClr val="tx1"/>
                </a:solidFill>
              </a:rPr>
              <a:t>John Smith joined the Fund in July of 2002 at 25 years of age. Next month he will qualify </a:t>
            </a:r>
            <a:r>
              <a:rPr lang="en-US" b="0">
                <a:solidFill>
                  <a:schemeClr val="tx1"/>
                </a:solidFill>
              </a:rPr>
              <a:t>for an </a:t>
            </a:r>
            <a:r>
              <a:rPr lang="en-US" b="0" dirty="0">
                <a:solidFill>
                  <a:schemeClr val="tx1"/>
                </a:solidFill>
              </a:rPr>
              <a:t>Early Normal Retirement at 23 years of Creditable Service in </a:t>
            </a:r>
            <a:r>
              <a:rPr lang="en-US" b="0">
                <a:solidFill>
                  <a:schemeClr val="tx1"/>
                </a:solidFill>
              </a:rPr>
              <a:t>Group A. His 3 year </a:t>
            </a:r>
            <a:r>
              <a:rPr lang="en-US" b="0" dirty="0">
                <a:solidFill>
                  <a:schemeClr val="tx1"/>
                </a:solidFill>
              </a:rPr>
              <a:t>average (3YA) is </a:t>
            </a:r>
            <a:r>
              <a:rPr lang="en-US" b="0">
                <a:solidFill>
                  <a:schemeClr val="tx1"/>
                </a:solidFill>
              </a:rPr>
              <a:t>$90,000.     </a:t>
            </a:r>
            <a:endParaRPr lang="en-US" b="0" dirty="0">
              <a:solidFill>
                <a:schemeClr val="tx1"/>
              </a:solidFill>
            </a:endParaRPr>
          </a:p>
        </p:txBody>
      </p:sp>
      <p:sp>
        <p:nvSpPr>
          <p:cNvPr id="22" name="Content Placeholder 13">
            <a:extLst>
              <a:ext uri="{FF2B5EF4-FFF2-40B4-BE49-F238E27FC236}">
                <a16:creationId xmlns:a16="http://schemas.microsoft.com/office/drawing/2014/main" id="{33E3DCFE-7E8A-40B7-B71B-9DCEBAF58CA4}"/>
              </a:ext>
            </a:extLst>
          </p:cNvPr>
          <p:cNvSpPr>
            <a:spLocks noGrp="1"/>
          </p:cNvSpPr>
          <p:nvPr>
            <p:ph idx="1"/>
          </p:nvPr>
        </p:nvSpPr>
        <p:spPr>
          <a:xfrm>
            <a:off x="6228945" y="2351314"/>
            <a:ext cx="5416145" cy="3647035"/>
          </a:xfrm>
        </p:spPr>
        <p:style>
          <a:lnRef idx="1">
            <a:schemeClr val="accent4"/>
          </a:lnRef>
          <a:fillRef idx="2">
            <a:schemeClr val="accent4"/>
          </a:fillRef>
          <a:effectRef idx="1">
            <a:schemeClr val="accent4"/>
          </a:effectRef>
          <a:fontRef idx="minor">
            <a:schemeClr val="dk1"/>
          </a:fontRef>
        </p:style>
        <p:txBody>
          <a:bodyPr/>
          <a:lstStyle/>
          <a:p>
            <a:r>
              <a:rPr lang="en-US" b="1" dirty="0"/>
              <a:t>Calculation Under Group B Plan</a:t>
            </a:r>
            <a:r>
              <a:rPr lang="en-US" dirty="0"/>
              <a:t>:</a:t>
            </a:r>
          </a:p>
          <a:p>
            <a:pPr marL="457200" lvl="1" indent="0">
              <a:buNone/>
            </a:pPr>
            <a:r>
              <a:rPr lang="en-US" dirty="0"/>
              <a:t>If John joins the Group B plan and accumulates two more years of </a:t>
            </a:r>
            <a:r>
              <a:rPr lang="en-US"/>
              <a:t>creditable service, </a:t>
            </a:r>
            <a:r>
              <a:rPr lang="en-US" dirty="0"/>
              <a:t>he will have 25 years of creditable service in July </a:t>
            </a:r>
            <a:r>
              <a:rPr lang="en-US"/>
              <a:t>of 2025.</a:t>
            </a:r>
            <a:endParaRPr lang="en-US" dirty="0"/>
          </a:p>
          <a:p>
            <a:pPr lvl="1"/>
            <a:r>
              <a:rPr lang="en-US"/>
              <a:t>Because </a:t>
            </a:r>
            <a:r>
              <a:rPr lang="en-US" dirty="0"/>
              <a:t>John is 48 </a:t>
            </a:r>
            <a:r>
              <a:rPr lang="en-US"/>
              <a:t>years old, </a:t>
            </a:r>
            <a:r>
              <a:rPr lang="en-US" dirty="0"/>
              <a:t>he will not qualify for a retirement until he is 55 years old in 2032.</a:t>
            </a:r>
          </a:p>
          <a:p>
            <a:pPr lvl="1"/>
            <a:r>
              <a:rPr lang="en-US"/>
              <a:t>He </a:t>
            </a:r>
            <a:r>
              <a:rPr lang="en-US" dirty="0"/>
              <a:t>could leave the MBTA and defer his retirement, but would not </a:t>
            </a:r>
            <a:r>
              <a:rPr lang="en-US"/>
              <a:t>receive his maximum </a:t>
            </a:r>
            <a:r>
              <a:rPr lang="en-US" dirty="0"/>
              <a:t>retirement until he was 65 years of age in </a:t>
            </a:r>
            <a:r>
              <a:rPr lang="en-US"/>
              <a:t>2042.</a:t>
            </a:r>
          </a:p>
          <a:p>
            <a:pPr lvl="1"/>
            <a:r>
              <a:rPr lang="en-US"/>
              <a:t>He could receive a reduced vested retirement allowance prior to the age of 65 but with a 6% per year reduction, as further discussed in the next two slides. </a:t>
            </a:r>
            <a:endParaRPr lang="en-US" dirty="0"/>
          </a:p>
        </p:txBody>
      </p:sp>
      <p:sp>
        <p:nvSpPr>
          <p:cNvPr id="26" name="Content Placeholder 13">
            <a:extLst>
              <a:ext uri="{FF2B5EF4-FFF2-40B4-BE49-F238E27FC236}">
                <a16:creationId xmlns:a16="http://schemas.microsoft.com/office/drawing/2014/main" id="{93A86346-0BD3-4700-96B9-8B65E2D5259A}"/>
              </a:ext>
            </a:extLst>
          </p:cNvPr>
          <p:cNvSpPr txBox="1">
            <a:spLocks/>
          </p:cNvSpPr>
          <p:nvPr/>
        </p:nvSpPr>
        <p:spPr>
          <a:xfrm>
            <a:off x="546911" y="2351314"/>
            <a:ext cx="5416145" cy="364703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Calculation Under Group A Plan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90000"/>
              </a:lnSpc>
              <a:spcBef>
                <a:spcPts val="500"/>
              </a:spcBef>
              <a:spcAft>
                <a:spcPts val="0"/>
              </a:spcAft>
              <a:buClr>
                <a:srgbClr val="00A9E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John will have 23 years of creditable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service in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July 2025 and will be 48 years old.  </a:t>
            </a:r>
          </a:p>
          <a:p>
            <a:pPr marL="457200" marR="0" lvl="1" indent="0" algn="l" defTabSz="914400" rtl="0" eaLnBrk="1" fontAlgn="auto" latinLnBrk="0" hangingPunct="1">
              <a:lnSpc>
                <a:spcPct val="90000"/>
              </a:lnSpc>
              <a:spcBef>
                <a:spcPts val="500"/>
              </a:spcBef>
              <a:spcAft>
                <a:spcPts val="0"/>
              </a:spcAft>
              <a:buClr>
                <a:srgbClr val="00A9E0"/>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
                <a:srgbClr val="00A9E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July 2025 he can apply for an Early Normal Retirement with 23 years of creditable service</a:t>
            </a:r>
          </a:p>
          <a:p>
            <a:pPr lvl="1">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23x 2.46% = 56.58% of his 3YA ($90,000)</a:t>
            </a:r>
          </a:p>
          <a:p>
            <a:pPr lvl="1">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56.58% x $90,000 = $50,922 annually or $4243.50 monthly </a:t>
            </a:r>
          </a:p>
        </p:txBody>
      </p:sp>
      <p:sp>
        <p:nvSpPr>
          <p:cNvPr id="28" name="Title 1">
            <a:extLst>
              <a:ext uri="{FF2B5EF4-FFF2-40B4-BE49-F238E27FC236}">
                <a16:creationId xmlns:a16="http://schemas.microsoft.com/office/drawing/2014/main" id="{49455FE8-006B-4330-96EF-94EFD4C90251}"/>
              </a:ext>
            </a:extLst>
          </p:cNvPr>
          <p:cNvSpPr>
            <a:spLocks noGrp="1"/>
          </p:cNvSpPr>
          <p:nvPr>
            <p:ph type="title"/>
          </p:nvPr>
        </p:nvSpPr>
        <p:spPr>
          <a:xfrm>
            <a:off x="838200" y="365127"/>
            <a:ext cx="10515600" cy="646927"/>
          </a:xfrm>
        </p:spPr>
        <p:txBody>
          <a:bodyPr>
            <a:normAutofit/>
          </a:bodyPr>
          <a:lstStyle/>
          <a:p>
            <a:r>
              <a:rPr kumimoji="0" lang="en-US" sz="3200" b="1" i="0" u="none" strike="noStrike" kern="1200" cap="none" spc="0" normalizeH="0" baseline="0" noProof="0" dirty="0">
                <a:ln>
                  <a:noFill/>
                </a:ln>
                <a:solidFill>
                  <a:srgbClr val="012169"/>
                </a:solidFill>
                <a:effectLst/>
                <a:uLnTx/>
                <a:uFillTx/>
                <a:latin typeface="Calibri" panose="020F0502020204030204"/>
                <a:ea typeface="+mj-ea"/>
                <a:cs typeface="+mj-cs"/>
              </a:rPr>
              <a:t>Retirement Calculation Example</a:t>
            </a:r>
            <a:r>
              <a:rPr kumimoji="0" lang="en-US" sz="3200" b="1" i="0" u="none" strike="noStrike" kern="1200" cap="none" spc="0" normalizeH="0" baseline="0" noProof="0">
                <a:ln>
                  <a:noFill/>
                </a:ln>
                <a:solidFill>
                  <a:srgbClr val="012169"/>
                </a:solidFill>
                <a:effectLst/>
                <a:uLnTx/>
                <a:uFillTx/>
                <a:latin typeface="Calibri" panose="020F0502020204030204"/>
                <a:ea typeface="+mj-ea"/>
                <a:cs typeface="+mj-cs"/>
              </a:rPr>
              <a:t>: Early </a:t>
            </a:r>
            <a:r>
              <a:rPr kumimoji="0" lang="en-US" sz="3200" b="1" i="0" u="none" strike="noStrike" kern="1200" cap="none" spc="0" normalizeH="0" baseline="0" noProof="0" dirty="0">
                <a:ln>
                  <a:noFill/>
                </a:ln>
                <a:solidFill>
                  <a:srgbClr val="012169"/>
                </a:solidFill>
                <a:effectLst/>
                <a:uLnTx/>
                <a:uFillTx/>
                <a:latin typeface="Calibri" panose="020F0502020204030204"/>
                <a:ea typeface="+mj-ea"/>
                <a:cs typeface="+mj-cs"/>
              </a:rPr>
              <a:t>Normal Retirement</a:t>
            </a:r>
            <a:endParaRPr lang="en-US" dirty="0"/>
          </a:p>
        </p:txBody>
      </p:sp>
    </p:spTree>
    <p:extLst>
      <p:ext uri="{BB962C8B-B14F-4D97-AF65-F5344CB8AC3E}">
        <p14:creationId xmlns:p14="http://schemas.microsoft.com/office/powerpoint/2010/main" val="2410166047"/>
      </p:ext>
    </p:extLst>
  </p:cSld>
  <p:clrMapOvr>
    <a:masterClrMapping/>
  </p:clrMapOvr>
</p:sld>
</file>

<file path=ppt/theme/theme1.xml><?xml version="1.0" encoding="utf-8"?>
<a:theme xmlns:a="http://schemas.openxmlformats.org/drawingml/2006/main" name="Holland &amp; Knight_WIDESCREEN">
  <a:themeElements>
    <a:clrScheme name="Holland_Knight">
      <a:dk1>
        <a:sysClr val="windowText" lastClr="000000"/>
      </a:dk1>
      <a:lt1>
        <a:sysClr val="window" lastClr="FFFFFF"/>
      </a:lt1>
      <a:dk2>
        <a:srgbClr val="44546A"/>
      </a:dk2>
      <a:lt2>
        <a:srgbClr val="E7E6E6"/>
      </a:lt2>
      <a:accent1>
        <a:srgbClr val="002060"/>
      </a:accent1>
      <a:accent2>
        <a:srgbClr val="00A9E0"/>
      </a:accent2>
      <a:accent3>
        <a:srgbClr val="9BCBEB"/>
      </a:accent3>
      <a:accent4>
        <a:srgbClr val="DEEBF7"/>
      </a:accent4>
      <a:accent5>
        <a:srgbClr val="B1E4E3"/>
      </a:accent5>
      <a:accent6>
        <a:srgbClr val="6BCABA"/>
      </a:accent6>
      <a:hlink>
        <a:srgbClr val="00A9E0"/>
      </a:hlink>
      <a:folHlink>
        <a:srgbClr val="00A9E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lland &amp; Knight_WIDESCREEN" id="{D8F25954-7523-4006-B989-BEA98158C1D2}" vid="{705D75B9-A881-42BE-A4DF-9D3D1B3B65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 A c t i v e ! 2 2 2 8 7 8 8 6 3 . 3 < / d o c u m e n t i d >  
     < s e n d e r i d > N I H A S E N F U S < / s e n d e r i d >  
     < s e n d e r e m a i l > N I C H O L A S . H A S E N F U S @ H K L A W . C O M < / s e n d e r e m a i l >  
     < l a s t m o d i f i e d > 2 0 2 3 - 0 6 - 1 6 T 2 0 : 3 9 : 5 3 . 0 0 0 0 0 0 0 - 0 4 : 0 0 < / l a s t m o d i f i e d >  
     < d a t a b a s e > A c t i v e < / d a t a b a s e >  
 < / p r o p e r t i e s > 
</file>

<file path=customXml/itemProps1.xml><?xml version="1.0" encoding="utf-8"?>
<ds:datastoreItem xmlns:ds="http://schemas.openxmlformats.org/officeDocument/2006/customXml" ds:itemID="{DC231DA3-1ECF-4A3C-914A-DBADD64C7811}">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3753</Words>
  <Application>Microsoft Office PowerPoint</Application>
  <PresentationFormat>Widescreen</PresentationFormat>
  <Paragraphs>229</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Century Gothic</vt:lpstr>
      <vt:lpstr>Holland &amp; Knight_WIDESCREEN</vt:lpstr>
      <vt:lpstr>MBTA Retirement Fund: Overview of Changes to the Pension Agreement</vt:lpstr>
      <vt:lpstr>Table of Contents</vt:lpstr>
      <vt:lpstr>Background and Overview of this Presentation</vt:lpstr>
      <vt:lpstr>Overview of Membership in the Two-Tier Pension Benefit Structure </vt:lpstr>
      <vt:lpstr>Group A Plan Member Application to Join Group B Plan</vt:lpstr>
      <vt:lpstr>Group A Plan Retirement Benefits (Non-Disability and Non-Vesting)</vt:lpstr>
      <vt:lpstr>Group B Plan Retirement Benefits (Non-Disability and Non-Vesting) </vt:lpstr>
      <vt:lpstr>Retirement Calculation Example (Non-Disability and Non-Vesting)</vt:lpstr>
      <vt:lpstr>Retirement Calculation Example: Early Normal Retirement</vt:lpstr>
      <vt:lpstr>Vested Retirement Benefits</vt:lpstr>
      <vt:lpstr>Retirement Calculation Example: Vested Retirement Deferred Vested Retirement</vt:lpstr>
      <vt:lpstr>Retirement Calculation Example: Vested Retirement Benefit Layoff/ Immediate</vt:lpstr>
      <vt:lpstr>Disability Retirement Allowance</vt:lpstr>
      <vt:lpstr>Retirement Calculation Example: Disability Retirement Allowance</vt:lpstr>
      <vt:lpstr>Returning and Retaining Member Contributions</vt:lpstr>
      <vt:lpstr>Increase in Contribution Rates; PRIT Investments</vt:lpstr>
      <vt:lpstr>Rehiring of Retired Members</vt:lpstr>
      <vt:lpstr>Cost of Living Adjustments for Retired Members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MBTARF Pension Arbitration Award</dc:title>
  <dc:creator>John P. Barry</dc:creator>
  <cp:lastModifiedBy>John P. Barry</cp:lastModifiedBy>
  <cp:revision>53</cp:revision>
  <cp:lastPrinted>2023-06-15T17:12:56Z</cp:lastPrinted>
  <dcterms:created xsi:type="dcterms:W3CDTF">2023-04-24T13:28:06Z</dcterms:created>
  <dcterms:modified xsi:type="dcterms:W3CDTF">2023-06-27T13:35:12Z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Number">
    <vt:lpwstr>222878863</vt:lpwstr>
  </property>
  <property fmtid="{D5CDD505-2E9C-101B-9397-08002B2CF9AE}" pid="3" name="DocumentVersion">
    <vt:lpwstr>3</vt:lpwstr>
  </property>
  <property fmtid="{D5CDD505-2E9C-101B-9397-08002B2CF9AE}" pid="4" name="ClientNumber">
    <vt:lpwstr>110630</vt:lpwstr>
  </property>
  <property fmtid="{D5CDD505-2E9C-101B-9397-08002B2CF9AE}" pid="5" name="MatterNumber">
    <vt:lpwstr>00002</vt:lpwstr>
  </property>
  <property fmtid="{D5CDD505-2E9C-101B-9397-08002B2CF9AE}" pid="6" name="ClientName">
    <vt:lpwstr>Massachusetts Bay Transportation Authority Retirement Fund</vt:lpwstr>
  </property>
  <property fmtid="{D5CDD505-2E9C-101B-9397-08002B2CF9AE}" pid="7" name="MatterName">
    <vt:lpwstr>General Corporate Matters</vt:lpwstr>
  </property>
  <property fmtid="{D5CDD505-2E9C-101B-9397-08002B2CF9AE}" pid="8" name="DatabaseName">
    <vt:lpwstr>ACTIVE</vt:lpwstr>
  </property>
  <property fmtid="{D5CDD505-2E9C-101B-9397-08002B2CF9AE}" pid="9" name="TypistName">
    <vt:lpwstr>NIHASENFUS</vt:lpwstr>
  </property>
  <property fmtid="{D5CDD505-2E9C-101B-9397-08002B2CF9AE}" pid="10" name="AuthorName">
    <vt:lpwstr>NIHASENFUS</vt:lpwstr>
  </property>
  <property fmtid="{D5CDD505-2E9C-101B-9397-08002B2CF9AE}" pid="11" name="InUseBy">
    <vt:lpwstr>NIHASENFUS</vt:lpwstr>
  </property>
  <property fmtid="{D5CDD505-2E9C-101B-9397-08002B2CF9AE}" pid="12" name="EditDate">
    <vt:lpwstr>6/15/2023 6:47:44 PM</vt:lpwstr>
  </property>
  <property fmtid="{D5CDD505-2E9C-101B-9397-08002B2CF9AE}" pid="13" name="EditTime">
    <vt:lpwstr/>
  </property>
</Properties>
</file>